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avi" ContentType="video/x-msvide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1"/>
  </p:notesMasterIdLst>
  <p:sldIdLst>
    <p:sldId id="293" r:id="rId2"/>
    <p:sldId id="296" r:id="rId3"/>
    <p:sldId id="295" r:id="rId4"/>
    <p:sldId id="429" r:id="rId5"/>
    <p:sldId id="430" r:id="rId6"/>
    <p:sldId id="350" r:id="rId7"/>
    <p:sldId id="352" r:id="rId8"/>
    <p:sldId id="428" r:id="rId9"/>
    <p:sldId id="303" r:id="rId1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204"/>
    <a:srgbClr val="DE6522"/>
    <a:srgbClr val="646464"/>
    <a:srgbClr val="C8C8C8"/>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53" autoAdjust="0"/>
    <p:restoredTop sz="90762" autoAdjust="0"/>
  </p:normalViewPr>
  <p:slideViewPr>
    <p:cSldViewPr>
      <p:cViewPr>
        <p:scale>
          <a:sx n="70" d="100"/>
          <a:sy n="70" d="100"/>
        </p:scale>
        <p:origin x="1278"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emf"/><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AACDFDF-9736-414B-81AC-E9A1B6FAC5CC}" type="datetimeFigureOut">
              <a:rPr lang="en-US" smtClean="0"/>
              <a:pPr/>
              <a:t>12/29/2014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2CF283F-9627-46E7-87C2-8E87720608A8}" type="slidenum">
              <a:rPr lang="en-US" smtClean="0"/>
              <a:pPr/>
              <a:t>‹#›</a:t>
            </a:fld>
            <a:endParaRPr lang="en-US"/>
          </a:p>
        </p:txBody>
      </p:sp>
    </p:spTree>
    <p:extLst>
      <p:ext uri="{BB962C8B-B14F-4D97-AF65-F5344CB8AC3E}">
        <p14:creationId xmlns:p14="http://schemas.microsoft.com/office/powerpoint/2010/main" val="104399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1pPr>
            <a:lvl2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2pPr>
            <a:lvl3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3pPr>
            <a:lvl4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4pPr>
            <a:lvl5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5pPr>
            <a:lvl6pPr marL="2562377"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6pPr>
            <a:lvl7pPr marL="3028264"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7pPr>
            <a:lvl8pPr marL="3494151"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8pPr>
            <a:lvl9pPr marL="3960038"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9pPr>
          </a:lstStyle>
          <a:p>
            <a:pPr eaLnBrk="1" hangingPunct="1"/>
            <a:fld id="{EC247A43-E856-40E1-9686-B2AACD114217}" type="slidenum">
              <a:rPr lang="en-US" smtClean="0">
                <a:solidFill>
                  <a:srgbClr val="000000"/>
                </a:solidFill>
                <a:latin typeface="Times New Roman" charset="0"/>
              </a:rPr>
              <a:pPr eaLnBrk="1" hangingPunct="1"/>
              <a:t>1</a:t>
            </a:fld>
            <a:endParaRPr lang="en-US" smtClean="0">
              <a:solidFill>
                <a:srgbClr val="000000"/>
              </a:solidFill>
              <a:latin typeface="Times New Roman" charset="0"/>
            </a:endParaRPr>
          </a:p>
        </p:txBody>
      </p:sp>
      <p:sp>
        <p:nvSpPr>
          <p:cNvPr id="54275" name="Text Box 1"/>
          <p:cNvSpPr>
            <a:spLocks noGrp="1" noRot="1" noChangeAspect="1" noChangeArrowheads="1" noTextEdit="1"/>
          </p:cNvSpPr>
          <p:nvPr>
            <p:ph type="sldImg"/>
          </p:nvPr>
        </p:nvSpPr>
        <p:spPr>
          <a:xfrm>
            <a:off x="1181100" y="696913"/>
            <a:ext cx="4648200" cy="3486150"/>
          </a:xfrm>
          <a:solidFill>
            <a:srgbClr val="FFFFFF"/>
          </a:solidFill>
          <a:ln>
            <a:solidFill>
              <a:srgbClr val="000000"/>
            </a:solidFill>
            <a:miter lim="800000"/>
            <a:headEnd/>
            <a:tailEnd/>
          </a:ln>
        </p:spPr>
      </p:sp>
      <p:sp>
        <p:nvSpPr>
          <p:cNvPr id="54276" name="Text Box 2"/>
          <p:cNvSpPr>
            <a:spLocks noGrp="1" noChangeArrowheads="1"/>
          </p:cNvSpPr>
          <p:nvPr>
            <p:ph type="body" idx="1"/>
          </p:nvPr>
        </p:nvSpPr>
        <p:spPr>
          <a:xfrm>
            <a:off x="701040" y="4415790"/>
            <a:ext cx="5596961" cy="417208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baseline="0" dirty="0" smtClean="0"/>
              <a:t>-Overall goal is to use small perturbations to control the jet to study the period coherent structure that the excitation creates and see how that affects the noise in the near acoustic field.</a:t>
            </a:r>
          </a:p>
          <a:p>
            <a:r>
              <a:rPr lang="en-US" baseline="0" dirty="0" smtClean="0"/>
              <a:t>-Here is a phased average representation of the process. We excite the jet causing a </a:t>
            </a:r>
            <a:r>
              <a:rPr lang="en-US" baseline="0" dirty="0" err="1" smtClean="0"/>
              <a:t>vortical</a:t>
            </a:r>
            <a:r>
              <a:rPr lang="en-US" baseline="0" dirty="0" smtClean="0"/>
              <a:t> ring to form which influences the surrounding near field sound.</a:t>
            </a:r>
          </a:p>
          <a:p>
            <a:r>
              <a:rPr lang="en-US" baseline="0" dirty="0" smtClean="0"/>
              <a:t>-To analyze the flow field we will be using phase-averaging, like this movie, auto-correlations which is the correlation of a point to itself, and 2 point correlation which is how two points in the flow field correlate to each other.</a:t>
            </a:r>
          </a:p>
        </p:txBody>
      </p:sp>
    </p:spTree>
    <p:extLst>
      <p:ext uri="{BB962C8B-B14F-4D97-AF65-F5344CB8AC3E}">
        <p14:creationId xmlns:p14="http://schemas.microsoft.com/office/powerpoint/2010/main" val="337382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1pPr>
            <a:lvl2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2pPr>
            <a:lvl3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3pPr>
            <a:lvl4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4pPr>
            <a:lvl5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5pPr>
            <a:lvl6pPr marL="2562377"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6pPr>
            <a:lvl7pPr marL="3028264"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7pPr>
            <a:lvl8pPr marL="3494151"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8pPr>
            <a:lvl9pPr marL="3960038"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9pPr>
          </a:lstStyle>
          <a:p>
            <a:pPr eaLnBrk="1" hangingPunct="1"/>
            <a:fld id="{C90BAEED-737D-4011-8CDD-9C85EDC331FF}" type="slidenum">
              <a:rPr lang="en-US" smtClean="0">
                <a:solidFill>
                  <a:srgbClr val="000000"/>
                </a:solidFill>
                <a:latin typeface="Times New Roman" charset="0"/>
              </a:rPr>
              <a:pPr eaLnBrk="1" hangingPunct="1"/>
              <a:t>2</a:t>
            </a:fld>
            <a:endParaRPr lang="en-US" smtClean="0">
              <a:solidFill>
                <a:srgbClr val="000000"/>
              </a:solidFill>
              <a:latin typeface="Times New Roman" charset="0"/>
            </a:endParaRPr>
          </a:p>
        </p:txBody>
      </p:sp>
      <p:sp>
        <p:nvSpPr>
          <p:cNvPr id="55299" name="Text Box 1"/>
          <p:cNvSpPr>
            <a:spLocks noGrp="1" noRot="1" noChangeAspect="1" noChangeArrowheads="1" noTextEdit="1"/>
          </p:cNvSpPr>
          <p:nvPr>
            <p:ph type="sldImg"/>
          </p:nvPr>
        </p:nvSpPr>
        <p:spPr>
          <a:xfrm>
            <a:off x="1181100" y="696913"/>
            <a:ext cx="4648200" cy="3486150"/>
          </a:xfrm>
          <a:solidFill>
            <a:srgbClr val="FFFFFF"/>
          </a:solidFill>
          <a:ln>
            <a:solidFill>
              <a:srgbClr val="000000"/>
            </a:solidFill>
            <a:miter lim="800000"/>
            <a:headEnd/>
            <a:tailEnd/>
          </a:ln>
        </p:spPr>
      </p:sp>
      <p:sp>
        <p:nvSpPr>
          <p:cNvPr id="55300" name="Text Box 2"/>
          <p:cNvSpPr>
            <a:spLocks noGrp="1" noChangeArrowheads="1"/>
          </p:cNvSpPr>
          <p:nvPr>
            <p:ph type="body" idx="1"/>
          </p:nvPr>
        </p:nvSpPr>
        <p:spPr>
          <a:xfrm>
            <a:off x="701040" y="4415790"/>
            <a:ext cx="5596961" cy="417208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u="sng" baseline="0" dirty="0" smtClean="0"/>
              <a:t>get rid of jet flow. Plasma model is same as in blah it is a surface heating model shown how accurate…</a:t>
            </a:r>
            <a:endParaRPr lang="en-US" u="sng" dirty="0" smtClean="0"/>
          </a:p>
        </p:txBody>
      </p:sp>
    </p:spTree>
    <p:extLst>
      <p:ext uri="{BB962C8B-B14F-4D97-AF65-F5344CB8AC3E}">
        <p14:creationId xmlns:p14="http://schemas.microsoft.com/office/powerpoint/2010/main" val="285645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1pPr>
            <a:lvl2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2pPr>
            <a:lvl3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3pPr>
            <a:lvl4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4pPr>
            <a:lvl5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5pPr>
            <a:lvl6pPr marL="2562377"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6pPr>
            <a:lvl7pPr marL="3028264"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7pPr>
            <a:lvl8pPr marL="3494151"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8pPr>
            <a:lvl9pPr marL="3960038"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9pPr>
          </a:lstStyle>
          <a:p>
            <a:pPr eaLnBrk="1" hangingPunct="1"/>
            <a:fld id="{5667BD19-974D-4F8A-A36D-A2EC4CE26671}" type="slidenum">
              <a:rPr lang="en-US" smtClean="0">
                <a:solidFill>
                  <a:srgbClr val="000000"/>
                </a:solidFill>
                <a:latin typeface="Times New Roman" charset="0"/>
              </a:rPr>
              <a:pPr eaLnBrk="1" hangingPunct="1"/>
              <a:t>3</a:t>
            </a:fld>
            <a:endParaRPr lang="en-US" smtClean="0">
              <a:solidFill>
                <a:srgbClr val="000000"/>
              </a:solidFill>
              <a:latin typeface="Times New Roman" charset="0"/>
            </a:endParaRPr>
          </a:p>
        </p:txBody>
      </p:sp>
      <p:sp>
        <p:nvSpPr>
          <p:cNvPr id="53251" name="Text Box 1"/>
          <p:cNvSpPr>
            <a:spLocks noGrp="1" noRot="1" noChangeAspect="1" noChangeArrowheads="1" noTextEdit="1"/>
          </p:cNvSpPr>
          <p:nvPr>
            <p:ph type="sldImg"/>
          </p:nvPr>
        </p:nvSpPr>
        <p:spPr>
          <a:xfrm>
            <a:off x="1181100" y="696913"/>
            <a:ext cx="4648200" cy="3486150"/>
          </a:xfrm>
          <a:solidFill>
            <a:srgbClr val="FFFFFF"/>
          </a:solidFill>
          <a:ln>
            <a:solidFill>
              <a:srgbClr val="000000"/>
            </a:solidFill>
            <a:miter lim="800000"/>
            <a:headEnd/>
            <a:tailEnd/>
          </a:ln>
        </p:spPr>
      </p:sp>
      <p:sp>
        <p:nvSpPr>
          <p:cNvPr id="53252" name="Text Box 2"/>
          <p:cNvSpPr>
            <a:spLocks noGrp="1" noChangeArrowheads="1"/>
          </p:cNvSpPr>
          <p:nvPr>
            <p:ph type="body" idx="1"/>
          </p:nvPr>
        </p:nvSpPr>
        <p:spPr>
          <a:xfrm>
            <a:off x="701040" y="4415790"/>
            <a:ext cx="5596961" cy="417208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baseline="0" dirty="0" smtClean="0"/>
              <a:t>Take m=1.3 out or make it animated </a:t>
            </a:r>
          </a:p>
        </p:txBody>
      </p:sp>
    </p:spTree>
    <p:extLst>
      <p:ext uri="{BB962C8B-B14F-4D97-AF65-F5344CB8AC3E}">
        <p14:creationId xmlns:p14="http://schemas.microsoft.com/office/powerpoint/2010/main" val="3965021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4"/>
          <p:cNvSpPr>
            <a:spLocks noGrp="1" noChangeArrowheads="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1pPr>
            <a:lvl2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2pPr>
            <a:lvl3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3pPr>
            <a:lvl4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4pPr>
            <a:lvl5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5pPr>
            <a:lvl6pPr marL="2562377"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6pPr>
            <a:lvl7pPr marL="3028264"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7pPr>
            <a:lvl8pPr marL="3494151"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8pPr>
            <a:lvl9pPr marL="3960038"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9pPr>
          </a:lstStyle>
          <a:p>
            <a:pPr eaLnBrk="1" hangingPunct="1"/>
            <a:fld id="{C90BAEED-737D-4011-8CDD-9C85EDC331FF}" type="slidenum">
              <a:rPr lang="en-US" smtClean="0">
                <a:solidFill>
                  <a:srgbClr val="000000"/>
                </a:solidFill>
                <a:latin typeface="Times New Roman" charset="0"/>
              </a:rPr>
              <a:pPr eaLnBrk="1" hangingPunct="1"/>
              <a:t>4</a:t>
            </a:fld>
            <a:endParaRPr lang="en-US" smtClean="0">
              <a:solidFill>
                <a:srgbClr val="000000"/>
              </a:solidFill>
              <a:latin typeface="Times New Roman" charset="0"/>
            </a:endParaRPr>
          </a:p>
        </p:txBody>
      </p:sp>
      <p:sp>
        <p:nvSpPr>
          <p:cNvPr id="55299" name="Text Box 1"/>
          <p:cNvSpPr>
            <a:spLocks noGrp="1" noRot="1" noChangeAspect="1" noChangeArrowheads="1" noTextEdit="1"/>
          </p:cNvSpPr>
          <p:nvPr>
            <p:ph type="sldImg"/>
          </p:nvPr>
        </p:nvSpPr>
        <p:spPr>
          <a:xfrm>
            <a:off x="1181100" y="696913"/>
            <a:ext cx="4648200" cy="3486150"/>
          </a:xfrm>
          <a:solidFill>
            <a:srgbClr val="FFFFFF"/>
          </a:solidFill>
          <a:ln>
            <a:solidFill>
              <a:srgbClr val="000000"/>
            </a:solidFill>
            <a:miter lim="800000"/>
            <a:headEnd/>
            <a:tailEnd/>
          </a:ln>
        </p:spPr>
      </p:sp>
      <p:sp>
        <p:nvSpPr>
          <p:cNvPr id="55300" name="Text Box 2"/>
          <p:cNvSpPr>
            <a:spLocks noGrp="1" noChangeArrowheads="1"/>
          </p:cNvSpPr>
          <p:nvPr>
            <p:ph type="body" idx="1"/>
          </p:nvPr>
        </p:nvSpPr>
        <p:spPr>
          <a:xfrm>
            <a:off x="701040" y="4415790"/>
            <a:ext cx="5596961" cy="4172083"/>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u="sng" baseline="0" dirty="0" smtClean="0"/>
              <a:t>get rid of jet flow. Plasma model is same as in blah it is a surface heating model shown how accurate…</a:t>
            </a:r>
            <a:endParaRPr lang="en-US" u="sng" dirty="0" smtClean="0"/>
          </a:p>
        </p:txBody>
      </p:sp>
    </p:spTree>
    <p:extLst>
      <p:ext uri="{BB962C8B-B14F-4D97-AF65-F5344CB8AC3E}">
        <p14:creationId xmlns:p14="http://schemas.microsoft.com/office/powerpoint/2010/main" val="98394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collected</a:t>
            </a:r>
            <a:r>
              <a:rPr lang="en-US" baseline="0" dirty="0" smtClean="0"/>
              <a:t> pressure data along each of these three arrays which line up with experimental array positions. Array 3 represents the near acoustic field while Array 1 has hydrodynamic waves.</a:t>
            </a:r>
          </a:p>
          <a:p>
            <a:r>
              <a:rPr lang="en-US" baseline="0" dirty="0" smtClean="0"/>
              <a:t>Let’s </a:t>
            </a:r>
            <a:r>
              <a:rPr lang="en-US" baseline="0" dirty="0" err="1" smtClean="0"/>
              <a:t>specificly</a:t>
            </a:r>
            <a:r>
              <a:rPr lang="en-US" baseline="0" dirty="0" smtClean="0"/>
              <a:t> look at Array 1 at these three locations first.</a:t>
            </a:r>
            <a:endParaRPr lang="en-US" dirty="0"/>
          </a:p>
        </p:txBody>
      </p:sp>
      <p:sp>
        <p:nvSpPr>
          <p:cNvPr id="4" name="Slide Number Placeholder 3"/>
          <p:cNvSpPr>
            <a:spLocks noGrp="1"/>
          </p:cNvSpPr>
          <p:nvPr>
            <p:ph type="sldNum" sz="quarter" idx="10"/>
          </p:nvPr>
        </p:nvSpPr>
        <p:spPr/>
        <p:txBody>
          <a:bodyPr/>
          <a:lstStyle/>
          <a:p>
            <a:fld id="{E2CF283F-9627-46E7-87C2-8E87720608A8}" type="slidenum">
              <a:rPr lang="en-US" smtClean="0"/>
              <a:pPr/>
              <a:t>6</a:t>
            </a:fld>
            <a:endParaRPr lang="en-US"/>
          </a:p>
        </p:txBody>
      </p:sp>
    </p:spTree>
    <p:extLst>
      <p:ext uri="{BB962C8B-B14F-4D97-AF65-F5344CB8AC3E}">
        <p14:creationId xmlns:p14="http://schemas.microsoft.com/office/powerpoint/2010/main" val="1068525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2688" y="696913"/>
            <a:ext cx="4632325" cy="3473450"/>
          </a:xfrm>
        </p:spPr>
      </p:sp>
      <p:sp>
        <p:nvSpPr>
          <p:cNvPr id="3" name="Notes Placeholder 2"/>
          <p:cNvSpPr>
            <a:spLocks noGrp="1"/>
          </p:cNvSpPr>
          <p:nvPr>
            <p:ph type="body" idx="1"/>
          </p:nvPr>
        </p:nvSpPr>
        <p:spPr/>
        <p:txBody>
          <a:bodyPr/>
          <a:lstStyle/>
          <a:p>
            <a:r>
              <a:rPr lang="en-US" baseline="0" dirty="0" smtClean="0"/>
              <a:t>Actuation structures dependent on the </a:t>
            </a:r>
            <a:r>
              <a:rPr lang="en-US" baseline="0" dirty="0" err="1" smtClean="0"/>
              <a:t>moel</a:t>
            </a:r>
            <a:r>
              <a:rPr lang="en-US" baseline="0" dirty="0" smtClean="0"/>
              <a:t> that you use</a:t>
            </a:r>
            <a:endParaRPr lang="en-US" dirty="0"/>
          </a:p>
        </p:txBody>
      </p:sp>
      <p:sp>
        <p:nvSpPr>
          <p:cNvPr id="4" name="Slide Number Placeholder 3"/>
          <p:cNvSpPr>
            <a:spLocks noGrp="1"/>
          </p:cNvSpPr>
          <p:nvPr>
            <p:ph type="sldNum" idx="10"/>
          </p:nvPr>
        </p:nvSpPr>
        <p:spPr/>
        <p:txBody>
          <a:bodyPr/>
          <a:lstStyle/>
          <a:p>
            <a:pPr>
              <a:defRPr/>
            </a:pPr>
            <a:fld id="{24476AD5-1043-455E-B584-A81A61F4C930}" type="slidenum">
              <a:rPr lang="en-US" smtClean="0"/>
              <a:pPr>
                <a:defRPr/>
              </a:pPr>
              <a:t>7</a:t>
            </a:fld>
            <a:endParaRPr lang="en-US" dirty="0"/>
          </a:p>
        </p:txBody>
      </p:sp>
    </p:spTree>
    <p:extLst>
      <p:ext uri="{BB962C8B-B14F-4D97-AF65-F5344CB8AC3E}">
        <p14:creationId xmlns:p14="http://schemas.microsoft.com/office/powerpoint/2010/main" val="7607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one </a:t>
            </a:r>
            <a:r>
              <a:rPr lang="en-US" baseline="0" dirty="0" err="1" smtClean="0"/>
              <a:t>mach</a:t>
            </a:r>
            <a:r>
              <a:rPr lang="en-US" baseline="0" dirty="0" smtClean="0"/>
              <a:t> with all frequencies maybe</a:t>
            </a:r>
            <a:endParaRPr lang="en-US" dirty="0"/>
          </a:p>
        </p:txBody>
      </p:sp>
      <p:sp>
        <p:nvSpPr>
          <p:cNvPr id="4" name="Slide Number Placeholder 3"/>
          <p:cNvSpPr>
            <a:spLocks noGrp="1"/>
          </p:cNvSpPr>
          <p:nvPr>
            <p:ph type="sldNum" sz="quarter" idx="10"/>
          </p:nvPr>
        </p:nvSpPr>
        <p:spPr/>
        <p:txBody>
          <a:bodyPr/>
          <a:lstStyle/>
          <a:p>
            <a:fld id="{E2CF283F-9627-46E7-87C2-8E87720608A8}" type="slidenum">
              <a:rPr lang="en-US" smtClean="0"/>
              <a:pPr/>
              <a:t>8</a:t>
            </a:fld>
            <a:endParaRPr lang="en-US"/>
          </a:p>
        </p:txBody>
      </p:sp>
    </p:spTree>
    <p:extLst>
      <p:ext uri="{BB962C8B-B14F-4D97-AF65-F5344CB8AC3E}">
        <p14:creationId xmlns:p14="http://schemas.microsoft.com/office/powerpoint/2010/main" val="1056313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pPr>
              <a:defRPr/>
            </a:pPr>
            <a:fld id="{82EB31D4-2AD9-41AD-B87E-2D533BEA3E88}" type="slidenum">
              <a:rPr lang="en-US" smtClean="0">
                <a:latin typeface="Arial" pitchFamily="34" charset="0"/>
              </a:rPr>
              <a:pPr>
                <a:defRPr/>
              </a:pPr>
              <a:t>9</a:t>
            </a:fld>
            <a:endParaRPr lang="en-US" smtClean="0">
              <a:latin typeface="Arial" pitchFamily="34" charset="0"/>
            </a:endParaRPr>
          </a:p>
        </p:txBody>
      </p:sp>
      <p:sp>
        <p:nvSpPr>
          <p:cNvPr id="49155" name="Rectangle 2"/>
          <p:cNvSpPr>
            <a:spLocks noGrp="1" noRot="1" noChangeAspect="1" noChangeArrowheads="1" noTextEdit="1"/>
          </p:cNvSpPr>
          <p:nvPr>
            <p:ph type="sldImg"/>
          </p:nvPr>
        </p:nvSpPr>
        <p:spPr>
          <a:xfrm>
            <a:off x="1181100" y="698500"/>
            <a:ext cx="4648200" cy="3486150"/>
          </a:xfrm>
          <a:ln/>
        </p:spPr>
      </p:sp>
      <p:sp>
        <p:nvSpPr>
          <p:cNvPr id="49156" name="Rectangle 3"/>
          <p:cNvSpPr>
            <a:spLocks noGrp="1" noChangeArrowheads="1"/>
          </p:cNvSpPr>
          <p:nvPr>
            <p:ph type="body" idx="1"/>
          </p:nvPr>
        </p:nvSpPr>
        <p:spPr>
          <a:xfrm>
            <a:off x="936344" y="4415790"/>
            <a:ext cx="5137714" cy="4181767"/>
          </a:xfrm>
          <a:noFill/>
          <a:ln/>
        </p:spPr>
        <p:txBody>
          <a:bodyPr lIns="92095" tIns="46046" rIns="92095" bIns="46046"/>
          <a:lstStyle/>
          <a:p>
            <a:pPr defTabSz="928538">
              <a:spcBef>
                <a:spcPct val="0"/>
              </a:spcBef>
              <a:buFontTx/>
              <a:buChar char="•"/>
            </a:pPr>
            <a:endParaRPr lang="en-US" sz="1000">
              <a:latin typeface="Arial" pitchFamily="34" charset="0"/>
            </a:endParaRPr>
          </a:p>
        </p:txBody>
      </p:sp>
    </p:spTree>
    <p:extLst>
      <p:ext uri="{BB962C8B-B14F-4D97-AF65-F5344CB8AC3E}">
        <p14:creationId xmlns:p14="http://schemas.microsoft.com/office/powerpoint/2010/main" val="2384350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50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9263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79375"/>
            <a:ext cx="2054225" cy="603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9375"/>
            <a:ext cx="6010275" cy="60340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8381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95400" y="79375"/>
            <a:ext cx="5016500" cy="1066800"/>
          </a:xfrm>
        </p:spPr>
        <p:txBody>
          <a:bodyPr/>
          <a:lstStyle/>
          <a:p>
            <a:r>
              <a:rPr lang="en-US" smtClean="0"/>
              <a:t>Click to edit Master title style</a:t>
            </a:r>
            <a:endParaRPr lang="en-US"/>
          </a:p>
        </p:txBody>
      </p:sp>
    </p:spTree>
    <p:extLst>
      <p:ext uri="{BB962C8B-B14F-4D97-AF65-F5344CB8AC3E}">
        <p14:creationId xmlns:p14="http://schemas.microsoft.com/office/powerpoint/2010/main" val="2217617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79375"/>
            <a:ext cx="5181600" cy="682625"/>
          </a:xfrm>
        </p:spPr>
        <p:txBody>
          <a:bodyPr/>
          <a:lstStyle/>
          <a:p>
            <a:r>
              <a:rPr lang="en-US" dirty="0" smtClean="0"/>
              <a:t>Click to edit Master title style</a:t>
            </a:r>
            <a:endParaRPr lang="en-US" dirty="0"/>
          </a:p>
        </p:txBody>
      </p:sp>
      <p:sp>
        <p:nvSpPr>
          <p:cNvPr id="3" name="Content Placeholder 2"/>
          <p:cNvSpPr>
            <a:spLocks noGrp="1"/>
          </p:cNvSpPr>
          <p:nvPr>
            <p:ph idx="1"/>
          </p:nvPr>
        </p:nvSpPr>
        <p:spPr>
          <a:solidFill>
            <a:schemeClr val="bg1"/>
          </a:solidFill>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36917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6304881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2250" cy="4665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1850" y="1447800"/>
            <a:ext cx="4032250" cy="4665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8910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788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62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3513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5606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85940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1295400" y="79375"/>
            <a:ext cx="5181600" cy="606425"/>
          </a:xfrm>
          <a:prstGeom prst="rect">
            <a:avLst/>
          </a:prstGeom>
          <a:ln/>
          <a:extLst/>
        </p:spPr>
        <p:style>
          <a:lnRef idx="2">
            <a:schemeClr val="accent4"/>
          </a:lnRef>
          <a:fillRef idx="1">
            <a:schemeClr val="lt1"/>
          </a:fillRef>
          <a:effectRef idx="0">
            <a:schemeClr val="accent4"/>
          </a:effectRef>
          <a:fontRef idx="none"/>
        </p:style>
        <p:txBody>
          <a:bodyPr vert="horz" wrap="square" lIns="90000" tIns="46800" rIns="90000" bIns="46800" numCol="1" anchor="ctr" anchorCtr="0" compatLnSpc="1">
            <a:prstTxWarp prst="textNoShape">
              <a:avLst/>
            </a:prstTxWarp>
          </a:bodyPr>
          <a:lstStyle/>
          <a:p>
            <a:pPr lvl="0"/>
            <a:r>
              <a:rPr lang="en-GB" dirty="0" smtClean="0"/>
              <a:t>Click to edit Master title style</a:t>
            </a:r>
          </a:p>
        </p:txBody>
      </p:sp>
      <p:sp>
        <p:nvSpPr>
          <p:cNvPr id="1027" name="Rectangle 2"/>
          <p:cNvSpPr>
            <a:spLocks noGrp="1" noChangeArrowheads="1"/>
          </p:cNvSpPr>
          <p:nvPr>
            <p:ph type="body" idx="1"/>
          </p:nvPr>
        </p:nvSpPr>
        <p:spPr bwMode="auto">
          <a:xfrm>
            <a:off x="457200" y="1447800"/>
            <a:ext cx="8216900" cy="4665663"/>
          </a:xfrm>
          <a:prstGeom prst="rect">
            <a:avLst/>
          </a:prstGeom>
          <a:noFill/>
          <a:ln/>
          <a:extLst/>
        </p:spPr>
        <p:style>
          <a:lnRef idx="2">
            <a:schemeClr val="accent3"/>
          </a:lnRef>
          <a:fillRef idx="1">
            <a:schemeClr val="lt1"/>
          </a:fillRef>
          <a:effectRef idx="0">
            <a:schemeClr val="accent3"/>
          </a:effectRef>
          <a:fontRef idx="none"/>
        </p:style>
        <p:txBody>
          <a:bodyPr vert="horz" wrap="square" lIns="90000" tIns="46800" rIns="90000" bIns="4680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p>
        </p:txBody>
      </p:sp>
      <p:pic>
        <p:nvPicPr>
          <p:cNvPr id="1028"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 y="40005"/>
            <a:ext cx="57150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9" name="Picture 4"/>
          <p:cNvPicPr>
            <a:picLocks noChangeAspect="1" noChangeArrowheads="1"/>
          </p:cNvPicPr>
          <p:nvPr/>
        </p:nvPicPr>
        <p:blipFill rotWithShape="1">
          <a:blip r:embed="rId15">
            <a:extLst>
              <a:ext uri="{28A0092B-C50C-407E-A947-70E740481C1C}">
                <a14:useLocalDpi xmlns:a14="http://schemas.microsoft.com/office/drawing/2010/main" val="0"/>
              </a:ext>
            </a:extLst>
          </a:blip>
          <a:srcRect l="20850"/>
          <a:stretch/>
        </p:blipFill>
        <p:spPr bwMode="auto">
          <a:xfrm>
            <a:off x="0" y="6426527"/>
            <a:ext cx="1627902" cy="40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Picture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69200" y="0"/>
            <a:ext cx="874800" cy="345600"/>
          </a:xfrm>
          <a:prstGeom prst="rect">
            <a:avLst/>
          </a:prstGeom>
        </p:spPr>
      </p:pic>
    </p:spTree>
    <p:extLst>
      <p:ext uri="{BB962C8B-B14F-4D97-AF65-F5344CB8AC3E}">
        <p14:creationId xmlns:p14="http://schemas.microsoft.com/office/powerpoint/2010/main" val="3220554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buClr>
          <a:srgbClr val="000000"/>
        </a:buClr>
        <a:buSzPct val="100000"/>
        <a:buFont typeface="Times New Roman" charset="0"/>
        <a:defRPr sz="2800" b="1">
          <a:solidFill>
            <a:srgbClr val="FF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2pPr>
      <a:lvl3pPr algn="ctr" defTabSz="457200" rtl="0" eaLnBrk="0" fontAlgn="base" hangingPunct="0">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3pPr>
      <a:lvl4pPr algn="ctr" defTabSz="457200" rtl="0" eaLnBrk="0" fontAlgn="base" hangingPunct="0">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4pPr>
      <a:lvl5pPr algn="ctr" defTabSz="457200" rtl="0" eaLnBrk="0" fontAlgn="base" hangingPunct="0">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5pPr>
      <a:lvl6pPr marL="2514600" indent="-228600" algn="ctr" defTabSz="457200" rtl="0" fontAlgn="base">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6pPr>
      <a:lvl7pPr marL="2971800" indent="-228600" algn="ctr" defTabSz="457200" rtl="0" fontAlgn="base">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7pPr>
      <a:lvl8pPr marL="3429000" indent="-228600" algn="ctr" defTabSz="457200" rtl="0" fontAlgn="base">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8pPr>
      <a:lvl9pPr marL="3886200" indent="-228600" algn="ctr" defTabSz="457200" rtl="0" fontAlgn="base">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9pPr>
    </p:titleStyle>
    <p:bodyStyle>
      <a:lvl1pPr marL="457200" indent="-457200" algn="l" defTabSz="457200" rtl="0" eaLnBrk="0" fontAlgn="base" hangingPunct="0">
        <a:spcBef>
          <a:spcPts val="800"/>
        </a:spcBef>
        <a:spcAft>
          <a:spcPct val="0"/>
        </a:spcAft>
        <a:buClr>
          <a:srgbClr val="000000"/>
        </a:buClr>
        <a:buSzPct val="100000"/>
        <a:buFont typeface="Arial" pitchFamily="34" charset="0"/>
        <a:buChar char="•"/>
        <a:defRPr sz="3200">
          <a:solidFill>
            <a:schemeClr val="tx1"/>
          </a:solidFill>
          <a:latin typeface="+mn-lt"/>
          <a:ea typeface="+mn-ea"/>
          <a:cs typeface="+mn-cs"/>
        </a:defRPr>
      </a:lvl1pPr>
      <a:lvl2pPr marL="914400" indent="-457200" algn="l" defTabSz="457200" rtl="0" eaLnBrk="0" fontAlgn="base" hangingPunct="0">
        <a:spcBef>
          <a:spcPts val="700"/>
        </a:spcBef>
        <a:spcAft>
          <a:spcPct val="0"/>
        </a:spcAft>
        <a:buClr>
          <a:srgbClr val="000000"/>
        </a:buClr>
        <a:buSzPct val="100000"/>
        <a:buFont typeface="Arial" pitchFamily="34" charset="0"/>
        <a:buChar char="•"/>
        <a:defRPr sz="2800">
          <a:solidFill>
            <a:schemeClr val="tx1"/>
          </a:solidFill>
          <a:latin typeface="+mn-lt"/>
          <a:ea typeface="+mn-ea"/>
          <a:cs typeface="+mn-cs"/>
        </a:defRPr>
      </a:lvl2pPr>
      <a:lvl3pPr marL="914400" indent="0" algn="l" defTabSz="457200" rtl="0" eaLnBrk="0" fontAlgn="base" hangingPunct="0">
        <a:spcBef>
          <a:spcPts val="600"/>
        </a:spcBef>
        <a:spcAft>
          <a:spcPct val="0"/>
        </a:spcAft>
        <a:buClr>
          <a:srgbClr val="000000"/>
        </a:buClr>
        <a:buSzPct val="100000"/>
        <a:buFontTx/>
        <a:buNone/>
        <a:defRPr sz="2400">
          <a:solidFill>
            <a:schemeClr val="tx1"/>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chemeClr val="tx1"/>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chemeClr val="tx1"/>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jpe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jpe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4.mp4"/><Relationship Id="rId7"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19.png"/><Relationship Id="rId5" Type="http://schemas.microsoft.com/office/2007/relationships/media" Target="../media/media5.mp4"/><Relationship Id="rId10" Type="http://schemas.openxmlformats.org/officeDocument/2006/relationships/image" Target="../media/image18.png"/><Relationship Id="rId4" Type="http://schemas.openxmlformats.org/officeDocument/2006/relationships/video" Target="../media/media4.mp4"/><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21.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0.emf"/><Relationship Id="rId4" Type="http://schemas.openxmlformats.org/officeDocument/2006/relationships/oleObject" Target="../embeddings/oleObject1.bin"/><Relationship Id="rId9"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p:cNvSpPr txBox="1">
            <a:spLocks noChangeArrowheads="1"/>
          </p:cNvSpPr>
          <p:nvPr/>
        </p:nvSpPr>
        <p:spPr bwMode="auto">
          <a:xfrm>
            <a:off x="1066800" y="5588114"/>
            <a:ext cx="7086600" cy="710067"/>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r>
              <a:rPr lang="en-US" dirty="0" smtClean="0"/>
              <a:t>Study coherent structures </a:t>
            </a:r>
            <a:r>
              <a:rPr lang="en-US" dirty="0" smtClean="0"/>
              <a:t>and </a:t>
            </a:r>
            <a:r>
              <a:rPr lang="en-US" dirty="0" smtClean="0"/>
              <a:t>how they contribute to noise</a:t>
            </a:r>
          </a:p>
          <a:p>
            <a:r>
              <a:rPr lang="en-US" dirty="0" smtClean="0"/>
              <a:t>Investigate excitation frequency effects  </a:t>
            </a:r>
            <a:endParaRPr lang="en-US" dirty="0"/>
          </a:p>
        </p:txBody>
      </p:sp>
      <p:sp>
        <p:nvSpPr>
          <p:cNvPr id="15370" name="Text Box 9"/>
          <p:cNvSpPr txBox="1">
            <a:spLocks noChangeArrowheads="1"/>
          </p:cNvSpPr>
          <p:nvPr/>
        </p:nvSpPr>
        <p:spPr bwMode="auto">
          <a:xfrm>
            <a:off x="3124200" y="76200"/>
            <a:ext cx="2300288" cy="461963"/>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a:solidFill>
                  <a:srgbClr val="FF0000"/>
                </a:solidFill>
                <a:latin typeface="Calibri" pitchFamily="34" charset="0"/>
                <a:cs typeface="Calibri" pitchFamily="34" charset="0"/>
              </a:rPr>
              <a:t>Overall Goal</a:t>
            </a:r>
          </a:p>
        </p:txBody>
      </p:sp>
      <p:pic>
        <p:nvPicPr>
          <p:cNvPr id="3" name="ST005qcritx145r67.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3664" y="619578"/>
            <a:ext cx="5363705" cy="4943022"/>
          </a:xfrm>
          <a:prstGeom prst="rect">
            <a:avLst/>
          </a:prstGeom>
        </p:spPr>
      </p:pic>
    </p:spTree>
    <p:extLst>
      <p:ext uri="{BB962C8B-B14F-4D97-AF65-F5344CB8AC3E}">
        <p14:creationId xmlns:p14="http://schemas.microsoft.com/office/powerpoint/2010/main" val="36014228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2" presetClass="mediacall" presetSubtype="0" fill="hold" nodeType="withEffect">
                                  <p:stCondLst>
                                    <p:cond delay="0"/>
                                  </p:stCondLst>
                                  <p:childTnLst>
                                    <p:cmd type="call" cmd="togglePause">
                                      <p:cBhvr>
                                        <p:cTn id="8" dur="1" fill="hold"/>
                                        <p:tgtEl>
                                          <p:spTgt spid="3"/>
                                        </p:tgtEl>
                                      </p:cBhvr>
                                    </p:cmd>
                                  </p:childTnLst>
                                </p:cTn>
                              </p:par>
                              <p:par>
                                <p:cTn id="9" presetID="22" presetClass="entr" presetSubtype="1" fill="hold" nodeType="withEffect">
                                  <p:stCondLst>
                                    <p:cond delay="0"/>
                                  </p:stCondLst>
                                  <p:childTnLst>
                                    <p:set>
                                      <p:cBhvr>
                                        <p:cTn id="10" dur="1" fill="hold">
                                          <p:stCondLst>
                                            <p:cond delay="0"/>
                                          </p:stCondLst>
                                        </p:cTn>
                                        <p:tgtEl>
                                          <p:spTgt spid="16389"/>
                                        </p:tgtEl>
                                        <p:attrNameLst>
                                          <p:attrName>style.visibility</p:attrName>
                                        </p:attrNameLst>
                                      </p:cBhvr>
                                      <p:to>
                                        <p:strVal val="visible"/>
                                      </p:to>
                                    </p:set>
                                    <p:animEffect transition="in" filter="wipe(up)">
                                      <p:cBhvr>
                                        <p:cTn id="11"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91" name="Text Box 22"/>
          <p:cNvSpPr txBox="1">
            <a:spLocks noChangeArrowheads="1"/>
          </p:cNvSpPr>
          <p:nvPr/>
        </p:nvSpPr>
        <p:spPr bwMode="auto">
          <a:xfrm>
            <a:off x="2286000" y="76200"/>
            <a:ext cx="4553298" cy="430887"/>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smtClean="0">
                <a:solidFill>
                  <a:srgbClr val="FF0000"/>
                </a:solidFill>
                <a:latin typeface="Calibri" pitchFamily="34" charset="0"/>
                <a:cs typeface="Calibri" pitchFamily="34" charset="0"/>
              </a:rPr>
              <a:t>Shear Layer Excitation Method</a:t>
            </a:r>
            <a:endParaRPr lang="en-US" sz="2800" b="1" dirty="0">
              <a:solidFill>
                <a:srgbClr val="FF0000"/>
              </a:solidFill>
              <a:latin typeface="Calibri" pitchFamily="34" charset="0"/>
              <a:cs typeface="Calibri" pitchFamily="34" charset="0"/>
            </a:endParaRPr>
          </a:p>
        </p:txBody>
      </p:sp>
      <p:sp>
        <p:nvSpPr>
          <p:cNvPr id="32" name="Text Box 1"/>
          <p:cNvSpPr txBox="1">
            <a:spLocks noChangeArrowheads="1"/>
          </p:cNvSpPr>
          <p:nvPr/>
        </p:nvSpPr>
        <p:spPr bwMode="auto">
          <a:xfrm>
            <a:off x="5181600" y="3048000"/>
            <a:ext cx="3130201"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Axisymmetric (m=0) mode</a:t>
            </a:r>
            <a:endParaRPr lang="en-US" sz="2000" b="1" i="1" u="sng" dirty="0">
              <a:solidFill>
                <a:srgbClr val="FF0000"/>
              </a:solidFill>
              <a:latin typeface="Calibri" pitchFamily="34" charset="0"/>
              <a:cs typeface="Calibri" pitchFamily="34" charset="0"/>
            </a:endParaRPr>
          </a:p>
        </p:txBody>
      </p:sp>
      <p:sp>
        <p:nvSpPr>
          <p:cNvPr id="16" name="Text Box 26"/>
          <p:cNvSpPr txBox="1">
            <a:spLocks noChangeArrowheads="1"/>
          </p:cNvSpPr>
          <p:nvPr/>
        </p:nvSpPr>
        <p:spPr bwMode="auto">
          <a:xfrm>
            <a:off x="117044" y="4313141"/>
            <a:ext cx="3926114" cy="1325620"/>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pPr marL="0" indent="0">
              <a:buNone/>
            </a:pPr>
            <a:r>
              <a:rPr lang="en-US" i="1" u="sng" dirty="0" smtClean="0">
                <a:solidFill>
                  <a:srgbClr val="FF0000"/>
                </a:solidFill>
              </a:rPr>
              <a:t>Excitation Frequencies Explored:</a:t>
            </a:r>
            <a:endParaRPr lang="en-US" i="1" u="sng" dirty="0">
              <a:solidFill>
                <a:srgbClr val="FF0000"/>
              </a:solidFill>
            </a:endParaRPr>
          </a:p>
          <a:p>
            <a:r>
              <a:rPr lang="en-US" dirty="0" smtClean="0"/>
              <a:t>St=</a:t>
            </a:r>
            <a:r>
              <a:rPr lang="en-US" dirty="0" err="1" smtClean="0"/>
              <a:t>fD</a:t>
            </a:r>
            <a:r>
              <a:rPr lang="en-US" dirty="0" smtClean="0"/>
              <a:t>/U=0.05</a:t>
            </a:r>
            <a:endParaRPr lang="en-US" dirty="0"/>
          </a:p>
          <a:p>
            <a:r>
              <a:rPr lang="en-US" dirty="0" smtClean="0"/>
              <a:t>St=0.15 </a:t>
            </a:r>
          </a:p>
          <a:p>
            <a:r>
              <a:rPr lang="en-US" dirty="0" smtClean="0"/>
              <a:t>St=0.25</a:t>
            </a:r>
            <a:endParaRPr lang="en-US" dirty="0"/>
          </a:p>
        </p:txBody>
      </p:sp>
      <p:pic>
        <p:nvPicPr>
          <p:cNvPr id="8" name="excitatoinx3.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3600" y="3505200"/>
            <a:ext cx="4470400" cy="3352800"/>
          </a:xfrm>
          <a:prstGeom prst="rect">
            <a:avLst/>
          </a:prstGeom>
        </p:spPr>
      </p:pic>
      <p:sp>
        <p:nvSpPr>
          <p:cNvPr id="26" name="Text Box 1"/>
          <p:cNvSpPr txBox="1">
            <a:spLocks noChangeArrowheads="1"/>
          </p:cNvSpPr>
          <p:nvPr/>
        </p:nvSpPr>
        <p:spPr bwMode="auto">
          <a:xfrm>
            <a:off x="1752600" y="487362"/>
            <a:ext cx="8077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eaLnBrk="1" hangingPunct="1">
              <a:buClrTx/>
              <a:buFontTx/>
              <a:buNone/>
            </a:pPr>
            <a:r>
              <a:rPr lang="en-US" sz="2200" b="1" dirty="0">
                <a:solidFill>
                  <a:srgbClr val="000000"/>
                </a:solidFill>
              </a:rPr>
              <a:t>Ohio State University Experiments (</a:t>
            </a:r>
            <a:r>
              <a:rPr lang="en-US" sz="2200" b="1" dirty="0" err="1">
                <a:solidFill>
                  <a:srgbClr val="000000"/>
                </a:solidFill>
              </a:rPr>
              <a:t>Samimy</a:t>
            </a:r>
            <a:r>
              <a:rPr lang="en-US" sz="2200" b="1" dirty="0">
                <a:solidFill>
                  <a:srgbClr val="000000"/>
                </a:solidFill>
              </a:rPr>
              <a:t>, </a:t>
            </a:r>
            <a:r>
              <a:rPr lang="en-US" sz="2200" b="1" dirty="0" err="1">
                <a:solidFill>
                  <a:srgbClr val="000000"/>
                </a:solidFill>
              </a:rPr>
              <a:t>Adamovich</a:t>
            </a:r>
            <a:r>
              <a:rPr lang="en-US" sz="2200" b="1" dirty="0">
                <a:solidFill>
                  <a:srgbClr val="000000"/>
                </a:solidFill>
              </a:rPr>
              <a:t> et al)</a:t>
            </a:r>
          </a:p>
        </p:txBody>
      </p:sp>
      <p:sp>
        <p:nvSpPr>
          <p:cNvPr id="27" name="Text Box 2"/>
          <p:cNvSpPr txBox="1">
            <a:spLocks noChangeArrowheads="1"/>
          </p:cNvSpPr>
          <p:nvPr/>
        </p:nvSpPr>
        <p:spPr bwMode="auto">
          <a:xfrm>
            <a:off x="76200" y="762000"/>
            <a:ext cx="1828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eaLnBrk="1" hangingPunct="1">
              <a:buClrTx/>
              <a:buFontTx/>
              <a:buNone/>
            </a:pPr>
            <a:r>
              <a:rPr lang="en-US" sz="2000" b="1" i="1" u="sng" dirty="0">
                <a:solidFill>
                  <a:srgbClr val="FF0000"/>
                </a:solidFill>
              </a:rPr>
              <a:t>Jet flow</a:t>
            </a:r>
          </a:p>
        </p:txBody>
      </p:sp>
      <p:pic>
        <p:nvPicPr>
          <p:cNvPr id="28" name="Picture 3"/>
          <p:cNvPicPr>
            <a:picLocks noChangeAspect="1" noChangeArrowheads="1"/>
          </p:cNvPicPr>
          <p:nvPr/>
        </p:nvPicPr>
        <p:blipFill>
          <a:blip r:embed="rId6">
            <a:extLst>
              <a:ext uri="{28A0092B-C50C-407E-A947-70E740481C1C}">
                <a14:useLocalDpi xmlns:a14="http://schemas.microsoft.com/office/drawing/2010/main" val="0"/>
              </a:ext>
            </a:extLst>
          </a:blip>
          <a:srcRect l="34657" t="17589" r="16594" b="19370"/>
          <a:stretch>
            <a:fillRect/>
          </a:stretch>
        </p:blipFill>
        <p:spPr bwMode="auto">
          <a:xfrm>
            <a:off x="6949675" y="912255"/>
            <a:ext cx="2041925" cy="198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6982" y="903514"/>
            <a:ext cx="2041925" cy="196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0" name="Text Box 8"/>
          <p:cNvSpPr txBox="1">
            <a:spLocks noChangeArrowheads="1"/>
          </p:cNvSpPr>
          <p:nvPr/>
        </p:nvSpPr>
        <p:spPr bwMode="auto">
          <a:xfrm>
            <a:off x="0" y="1066800"/>
            <a:ext cx="3124200" cy="1017844"/>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lvl="1" eaLnBrk="0" hangingPunct="0">
              <a:buClr>
                <a:schemeClr val="bg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2"/>
                </a:solidFill>
              </a:defRPr>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r>
              <a:rPr lang="en-US" dirty="0" smtClean="0"/>
              <a:t>M=0.9 </a:t>
            </a:r>
            <a:endParaRPr lang="en-US" dirty="0" smtClean="0"/>
          </a:p>
          <a:p>
            <a:r>
              <a:rPr lang="en-US" dirty="0" smtClean="0"/>
              <a:t>Re=0.64E6</a:t>
            </a:r>
            <a:endParaRPr lang="en-US" dirty="0" smtClean="0"/>
          </a:p>
          <a:p>
            <a:r>
              <a:rPr lang="en-US" dirty="0"/>
              <a:t>Diameter=2.54x10</a:t>
            </a:r>
            <a:r>
              <a:rPr lang="en-US" baseline="30000" dirty="0"/>
              <a:t>-2</a:t>
            </a:r>
            <a:r>
              <a:rPr lang="en-US" dirty="0"/>
              <a:t> m </a:t>
            </a:r>
          </a:p>
        </p:txBody>
      </p:sp>
      <p:sp>
        <p:nvSpPr>
          <p:cNvPr id="31" name="TextBox 30"/>
          <p:cNvSpPr txBox="1"/>
          <p:nvPr/>
        </p:nvSpPr>
        <p:spPr>
          <a:xfrm>
            <a:off x="71324" y="2380576"/>
            <a:ext cx="4068762" cy="1633397"/>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lvl="1" eaLnBrk="0" hangingPunct="0">
              <a:buClr>
                <a:schemeClr val="bg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2"/>
                </a:solidFill>
              </a:defRPr>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pPr marL="0" indent="0">
              <a:buNone/>
            </a:pPr>
            <a:r>
              <a:rPr lang="en-US" i="1" u="sng" dirty="0">
                <a:solidFill>
                  <a:srgbClr val="FF0000"/>
                </a:solidFill>
                <a:latin typeface="Calibri" charset="0"/>
                <a:cs typeface="DejaVu Sans" charset="0"/>
              </a:rPr>
              <a:t>Advantages of plasma actuators:</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Rapid  on/off: low inertia</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switched off when not in use</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non-intrusive</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high bandwidth</a:t>
            </a:r>
          </a:p>
        </p:txBody>
      </p:sp>
      <p:sp>
        <p:nvSpPr>
          <p:cNvPr id="33" name="Rectangle 6"/>
          <p:cNvSpPr>
            <a:spLocks noChangeArrowheads="1"/>
          </p:cNvSpPr>
          <p:nvPr/>
        </p:nvSpPr>
        <p:spPr bwMode="auto">
          <a:xfrm flipH="1">
            <a:off x="-76200" y="6446520"/>
            <a:ext cx="4727683" cy="371513"/>
          </a:xfrm>
          <a:prstGeom prst="rect">
            <a:avLst/>
          </a:prstGeom>
          <a:solidFill>
            <a:schemeClr val="bg1"/>
          </a:solidFill>
          <a:ln>
            <a:noFill/>
          </a:ln>
          <a:extLst/>
        </p:spPr>
        <p:txBody>
          <a:bodyPr wrap="square"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chemeClr val="tx1">
                    <a:lumMod val="75000"/>
                    <a:lumOff val="25000"/>
                  </a:schemeClr>
                </a:solidFill>
              </a:rPr>
              <a:t>LAFPA: Localized Arc Filament Plasma Actuators</a:t>
            </a:r>
          </a:p>
        </p:txBody>
      </p:sp>
    </p:spTree>
    <p:extLst>
      <p:ext uri="{BB962C8B-B14F-4D97-AF65-F5344CB8AC3E}">
        <p14:creationId xmlns:p14="http://schemas.microsoft.com/office/powerpoint/2010/main" val="29861452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 presetClass="mediacall" presetSubtype="0" fill="hold" nodeType="withEffect">
                                  <p:stCondLst>
                                    <p:cond delay="0"/>
                                  </p:stCondLst>
                                  <p:childTnLst>
                                    <p:cmd type="call" cmd="togglePause">
                                      <p:cBhvr>
                                        <p:cTn id="8" dur="1" fill="hold"/>
                                        <p:tgtEl>
                                          <p:spTgt spid="8"/>
                                        </p:tgtEl>
                                      </p:cBhvr>
                                    </p:cmd>
                                  </p:childTnLst>
                                </p:cTn>
                              </p:par>
                              <p:par>
                                <p:cTn id="9" presetID="5" presetClass="entr" presetSubtype="10" fill="hold" nodeType="withEffect">
                                  <p:stCondLst>
                                    <p:cond delay="0"/>
                                  </p:stCondLst>
                                  <p:childTnLst>
                                    <p:set>
                                      <p:cBhvr additive="repl">
                                        <p:cTn id="10" dur="1" fill="hold">
                                          <p:stCondLst>
                                            <p:cond delay="0"/>
                                          </p:stCondLst>
                                        </p:cTn>
                                        <p:tgtEl>
                                          <p:spTgt spid="27"/>
                                        </p:tgtEl>
                                        <p:attrNameLst>
                                          <p:attrName>style.visibility</p:attrName>
                                        </p:attrNameLst>
                                      </p:cBhvr>
                                      <p:to>
                                        <p:strVal val="visible"/>
                                      </p:to>
                                    </p:set>
                                    <p:animEffect transition="in" filter="checkerboard(across)">
                                      <p:cBhvr additive="repl">
                                        <p:cTn id="11" dur="500"/>
                                        <p:tgtEl>
                                          <p:spTgt spid="27"/>
                                        </p:tgtEl>
                                      </p:cBhvr>
                                    </p:animEffect>
                                  </p:childTnLst>
                                </p:cTn>
                              </p:par>
                              <p:par>
                                <p:cTn id="12" presetID="5" presetClass="entr" presetSubtype="10" fill="hold" nodeType="withEffect">
                                  <p:stCondLst>
                                    <p:cond delay="0"/>
                                  </p:stCondLst>
                                  <p:childTnLst>
                                    <p:set>
                                      <p:cBhvr additive="repl">
                                        <p:cTn id="13" dur="1" fill="hold">
                                          <p:stCondLst>
                                            <p:cond delay="0"/>
                                          </p:stCondLst>
                                        </p:cTn>
                                        <p:tgtEl>
                                          <p:spTgt spid="30"/>
                                        </p:tgtEl>
                                        <p:attrNameLst>
                                          <p:attrName>style.visibility</p:attrName>
                                        </p:attrNameLst>
                                      </p:cBhvr>
                                      <p:to>
                                        <p:strVal val="visible"/>
                                      </p:to>
                                    </p:set>
                                    <p:animEffect transition="in" filter="checkerboard(across)">
                                      <p:cBhvr additive="repl">
                                        <p:cTn id="14" dur="500"/>
                                        <p:tgtEl>
                                          <p:spTgt spid="3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5" presetClass="entr" presetSubtype="10" fill="hold" nodeType="withEffect">
                                  <p:stCondLst>
                                    <p:cond delay="0"/>
                                  </p:stCondLst>
                                  <p:childTnLst>
                                    <p:set>
                                      <p:cBhvr additive="repl">
                                        <p:cTn id="18" dur="1" fill="hold">
                                          <p:stCondLst>
                                            <p:cond delay="0"/>
                                          </p:stCondLst>
                                        </p:cTn>
                                        <p:tgtEl>
                                          <p:spTgt spid="33"/>
                                        </p:tgtEl>
                                        <p:attrNameLst>
                                          <p:attrName>style.visibility</p:attrName>
                                        </p:attrNameLst>
                                      </p:cBhvr>
                                      <p:to>
                                        <p:strVal val="visible"/>
                                      </p:to>
                                    </p:set>
                                    <p:animEffect transition="in" filter="checkerboard(across)">
                                      <p:cBhvr additive="repl">
                                        <p:cTn id="19" dur="500"/>
                                        <p:tgtEl>
                                          <p:spTgt spid="33"/>
                                        </p:tgtEl>
                                      </p:cBhvr>
                                    </p:animEffect>
                                  </p:childTnLst>
                                </p:cTn>
                              </p:par>
                              <p:par>
                                <p:cTn id="20" presetID="5" presetClass="entr" presetSubtype="10" fill="hold" nodeType="withEffect">
                                  <p:stCondLst>
                                    <p:cond delay="0"/>
                                  </p:stCondLst>
                                  <p:childTnLst>
                                    <p:set>
                                      <p:cBhvr additive="repl">
                                        <p:cTn id="21" dur="1" fill="hold">
                                          <p:stCondLst>
                                            <p:cond delay="0"/>
                                          </p:stCondLst>
                                        </p:cTn>
                                        <p:tgtEl>
                                          <p:spTgt spid="28"/>
                                        </p:tgtEl>
                                        <p:attrNameLst>
                                          <p:attrName>style.visibility</p:attrName>
                                        </p:attrNameLst>
                                      </p:cBhvr>
                                      <p:to>
                                        <p:strVal val="visible"/>
                                      </p:to>
                                    </p:set>
                                    <p:animEffect transition="in" filter="checkerboard(across)">
                                      <p:cBhvr additive="repl">
                                        <p:cTn id="22" dur="500"/>
                                        <p:tgtEl>
                                          <p:spTgt spid="28"/>
                                        </p:tgtEl>
                                      </p:cBhvr>
                                    </p:animEffect>
                                  </p:childTnLst>
                                </p:cTn>
                              </p:par>
                              <p:par>
                                <p:cTn id="23" presetID="5" presetClass="entr" presetSubtype="10" fill="hold" nodeType="withEffect">
                                  <p:stCondLst>
                                    <p:cond delay="0"/>
                                  </p:stCondLst>
                                  <p:childTnLst>
                                    <p:set>
                                      <p:cBhvr additive="repl">
                                        <p:cTn id="24" dur="1" fill="hold">
                                          <p:stCondLst>
                                            <p:cond delay="0"/>
                                          </p:stCondLst>
                                        </p:cTn>
                                        <p:tgtEl>
                                          <p:spTgt spid="29"/>
                                        </p:tgtEl>
                                        <p:attrNameLst>
                                          <p:attrName>style.visibility</p:attrName>
                                        </p:attrNameLst>
                                      </p:cBhvr>
                                      <p:to>
                                        <p:strVal val="visible"/>
                                      </p:to>
                                    </p:set>
                                    <p:animEffect transition="in" filter="checkerboard(across)">
                                      <p:cBhvr additive="repl">
                                        <p:cTn id="25" dur="500"/>
                                        <p:tgtEl>
                                          <p:spTgt spid="29"/>
                                        </p:tgtEl>
                                      </p:cBhvr>
                                    </p:animEffect>
                                  </p:childTnLst>
                                </p:cTn>
                              </p:par>
                              <p:par>
                                <p:cTn id="26" presetID="5" presetClass="entr" presetSubtype="10" fill="hold" nodeType="withEffect">
                                  <p:stCondLst>
                                    <p:cond delay="0"/>
                                  </p:stCondLst>
                                  <p:childTnLst>
                                    <p:set>
                                      <p:cBhvr additive="repl">
                                        <p:cTn id="27" dur="1" fill="hold">
                                          <p:stCondLst>
                                            <p:cond delay="0"/>
                                          </p:stCondLst>
                                        </p:cTn>
                                        <p:tgtEl>
                                          <p:spTgt spid="26"/>
                                        </p:tgtEl>
                                        <p:attrNameLst>
                                          <p:attrName>style.visibility</p:attrName>
                                        </p:attrNameLst>
                                      </p:cBhvr>
                                      <p:to>
                                        <p:strVal val="visible"/>
                                      </p:to>
                                    </p:set>
                                    <p:animEffect transition="in" filter="checkerboard(across)">
                                      <p:cBhvr additive="repl">
                                        <p:cTn id="28" dur="500"/>
                                        <p:tgtEl>
                                          <p:spTgt spid="26"/>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fill="hold" nodeType="clickEffect">
                                  <p:stCondLst>
                                    <p:cond delay="0"/>
                                  </p:stCondLst>
                                  <p:childTnLst>
                                    <p:set>
                                      <p:cBhvr additive="repl">
                                        <p:cTn id="3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36" fill="hold" nodeType="interactiveSeq"/>
            </p:par>
            <p:video>
              <p:cMediaNode vol="80000">
                <p:cTn id="37" repeatCount="indefinite" fill="hold" display="0">
                  <p:stCondLst>
                    <p:cond delay="indefinite"/>
                  </p:stCondLst>
                </p:cTn>
                <p:tgtEl>
                  <p:spTgt spid="8"/>
                </p:tgtEl>
              </p:cMediaNode>
            </p:video>
          </p:childTnLst>
        </p:cTn>
      </p:par>
    </p:tnLst>
    <p:bldLst>
      <p:bldP spid="32"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257966" y="1828800"/>
            <a:ext cx="2391569" cy="615553"/>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Mesh Topology &amp; Boundary </a:t>
            </a:r>
            <a:r>
              <a:rPr lang="en-US" sz="2000" b="1" i="1" u="sng" dirty="0">
                <a:solidFill>
                  <a:srgbClr val="FF0000"/>
                </a:solidFill>
                <a:latin typeface="Calibri" pitchFamily="34" charset="0"/>
                <a:cs typeface="Calibri" pitchFamily="34" charset="0"/>
              </a:rPr>
              <a:t>Conditions</a:t>
            </a:r>
          </a:p>
        </p:txBody>
      </p:sp>
      <p:sp>
        <p:nvSpPr>
          <p:cNvPr id="15384" name="Rectangle 24"/>
          <p:cNvSpPr>
            <a:spLocks noChangeArrowheads="1"/>
          </p:cNvSpPr>
          <p:nvPr/>
        </p:nvSpPr>
        <p:spPr bwMode="auto">
          <a:xfrm>
            <a:off x="4876800" y="5182336"/>
            <a:ext cx="3071019"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p>
            <a:pPr lvl="1" eaLnBrk="0" hangingPunct="0">
              <a:buClr>
                <a:schemeClr val="accent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b="1" dirty="0" smtClean="0">
                <a:solidFill>
                  <a:srgbClr val="000090"/>
                </a:solidFill>
              </a:rPr>
              <a:t>65 </a:t>
            </a:r>
            <a:r>
              <a:rPr lang="en-US" b="1" dirty="0" smtClean="0">
                <a:solidFill>
                  <a:srgbClr val="000090"/>
                </a:solidFill>
              </a:rPr>
              <a:t>million point mesh</a:t>
            </a:r>
            <a:endParaRPr lang="en-US" b="1" dirty="0" smtClean="0">
              <a:solidFill>
                <a:srgbClr val="000090"/>
              </a:solidFill>
            </a:endParaRPr>
          </a:p>
        </p:txBody>
      </p:sp>
      <p:sp>
        <p:nvSpPr>
          <p:cNvPr id="14362" name="Text Box 28"/>
          <p:cNvSpPr txBox="1">
            <a:spLocks noChangeArrowheads="1"/>
          </p:cNvSpPr>
          <p:nvPr/>
        </p:nvSpPr>
        <p:spPr bwMode="auto">
          <a:xfrm>
            <a:off x="3027721" y="76200"/>
            <a:ext cx="2992079" cy="525401"/>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a:solidFill>
                  <a:srgbClr val="FF0000"/>
                </a:solidFill>
                <a:latin typeface="Calibri" pitchFamily="34" charset="0"/>
                <a:cs typeface="Calibri" pitchFamily="34" charset="0"/>
              </a:rPr>
              <a:t>Numerical </a:t>
            </a:r>
            <a:r>
              <a:rPr lang="en-US" sz="2800" b="1" dirty="0" smtClean="0">
                <a:solidFill>
                  <a:srgbClr val="FF0000"/>
                </a:solidFill>
                <a:latin typeface="Calibri" pitchFamily="34" charset="0"/>
                <a:cs typeface="Calibri" pitchFamily="34" charset="0"/>
              </a:rPr>
              <a:t>Method</a:t>
            </a:r>
            <a:endParaRPr lang="en-US" sz="2800" b="1" dirty="0">
              <a:solidFill>
                <a:srgbClr val="FF0000"/>
              </a:solidFill>
              <a:latin typeface="Calibri" pitchFamily="34" charset="0"/>
              <a:cs typeface="Calibri" pitchFamily="34" charset="0"/>
            </a:endParaRPr>
          </a:p>
        </p:txBody>
      </p:sp>
      <p:sp>
        <p:nvSpPr>
          <p:cNvPr id="15386" name="Text Box 26"/>
          <p:cNvSpPr txBox="1">
            <a:spLocks noChangeArrowheads="1"/>
          </p:cNvSpPr>
          <p:nvPr/>
        </p:nvSpPr>
        <p:spPr bwMode="auto">
          <a:xfrm>
            <a:off x="0" y="4685250"/>
            <a:ext cx="4725366" cy="2248950"/>
          </a:xfrm>
          <a:prstGeom prst="rect">
            <a:avLst/>
          </a:prstGeom>
          <a:solidFill>
            <a:schemeClr val="bg1"/>
          </a:solidFill>
          <a:ln w="9360">
            <a:noFill/>
            <a:miter lim="800000"/>
            <a:headEnd/>
            <a:tailEnd/>
          </a:ln>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pPr marL="0" indent="0">
              <a:buNone/>
            </a:pPr>
            <a:r>
              <a:rPr lang="en-US" i="1" u="sng" dirty="0">
                <a:solidFill>
                  <a:srgbClr val="FF0000"/>
                </a:solidFill>
              </a:rPr>
              <a:t>FDL3DI</a:t>
            </a:r>
          </a:p>
          <a:p>
            <a:r>
              <a:rPr lang="en-US" dirty="0"/>
              <a:t>Full </a:t>
            </a:r>
            <a:r>
              <a:rPr lang="en-US" dirty="0" err="1"/>
              <a:t>Navier</a:t>
            </a:r>
            <a:r>
              <a:rPr lang="en-US" dirty="0"/>
              <a:t> Stokes Equations</a:t>
            </a:r>
          </a:p>
          <a:p>
            <a:r>
              <a:rPr lang="en-US" dirty="0" smtClean="0"/>
              <a:t>3rd </a:t>
            </a:r>
            <a:r>
              <a:rPr lang="en-US" dirty="0"/>
              <a:t>Order Upwind Biased Roe</a:t>
            </a:r>
          </a:p>
          <a:p>
            <a:r>
              <a:rPr lang="en-US" dirty="0"/>
              <a:t>Van Leer Harmonic Limiter</a:t>
            </a:r>
          </a:p>
          <a:p>
            <a:r>
              <a:rPr lang="en-US" dirty="0"/>
              <a:t>Implicit 2nd order </a:t>
            </a:r>
            <a:r>
              <a:rPr lang="en-US" dirty="0" err="1"/>
              <a:t>diagonalized</a:t>
            </a:r>
            <a:r>
              <a:rPr lang="en-US" dirty="0"/>
              <a:t> approximately factored Beam Warming algorithm</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974" b="3741"/>
          <a:stretch/>
        </p:blipFill>
        <p:spPr>
          <a:xfrm>
            <a:off x="2967135" y="620651"/>
            <a:ext cx="6253065" cy="4542635"/>
          </a:xfrm>
          <a:prstGeom prst="rect">
            <a:avLst/>
          </a:prstGeom>
        </p:spPr>
      </p:pic>
    </p:spTree>
    <p:extLst>
      <p:ext uri="{BB962C8B-B14F-4D97-AF65-F5344CB8AC3E}">
        <p14:creationId xmlns:p14="http://schemas.microsoft.com/office/powerpoint/2010/main" val="32932736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4" grpId="0"/>
      <p:bldP spid="153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Text Box 22"/>
          <p:cNvSpPr txBox="1">
            <a:spLocks noChangeArrowheads="1"/>
          </p:cNvSpPr>
          <p:nvPr/>
        </p:nvSpPr>
        <p:spPr bwMode="auto">
          <a:xfrm>
            <a:off x="3965146" y="76200"/>
            <a:ext cx="1195006" cy="430887"/>
          </a:xfrm>
          <a:prstGeom prst="rect">
            <a:avLst/>
          </a:prstGeom>
          <a:noFill/>
          <a:ln w="2844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non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smtClean="0">
                <a:solidFill>
                  <a:srgbClr val="FF0000"/>
                </a:solidFill>
                <a:latin typeface="Calibri" pitchFamily="34" charset="0"/>
                <a:cs typeface="Calibri" pitchFamily="34" charset="0"/>
              </a:rPr>
              <a:t>Method</a:t>
            </a:r>
            <a:endParaRPr lang="en-US" sz="2800" b="1" dirty="0">
              <a:solidFill>
                <a:srgbClr val="FF0000"/>
              </a:solidFill>
              <a:latin typeface="Calibri" pitchFamily="34" charset="0"/>
              <a:cs typeface="Calibri" pitchFamily="34" charset="0"/>
            </a:endParaRPr>
          </a:p>
        </p:txBody>
      </p:sp>
      <p:sp>
        <p:nvSpPr>
          <p:cNvPr id="32" name="Text Box 1"/>
          <p:cNvSpPr txBox="1">
            <a:spLocks noChangeArrowheads="1"/>
          </p:cNvSpPr>
          <p:nvPr/>
        </p:nvSpPr>
        <p:spPr bwMode="auto">
          <a:xfrm>
            <a:off x="5181600" y="3048000"/>
            <a:ext cx="3130201"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Axisymmetric (m=0) mode</a:t>
            </a:r>
            <a:endParaRPr lang="en-US" sz="2000" b="1" i="1" u="sng" dirty="0">
              <a:solidFill>
                <a:srgbClr val="FF0000"/>
              </a:solidFill>
              <a:latin typeface="Calibri" pitchFamily="34" charset="0"/>
              <a:cs typeface="Calibri" pitchFamily="34" charset="0"/>
            </a:endParaRPr>
          </a:p>
        </p:txBody>
      </p:sp>
      <p:pic>
        <p:nvPicPr>
          <p:cNvPr id="8" name="excitatoinx3.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3600" y="3505200"/>
            <a:ext cx="4470400" cy="3352800"/>
          </a:xfrm>
          <a:prstGeom prst="rect">
            <a:avLst/>
          </a:prstGeom>
        </p:spPr>
      </p:pic>
      <p:sp>
        <p:nvSpPr>
          <p:cNvPr id="26" name="Text Box 1"/>
          <p:cNvSpPr txBox="1">
            <a:spLocks noChangeArrowheads="1"/>
          </p:cNvSpPr>
          <p:nvPr/>
        </p:nvSpPr>
        <p:spPr bwMode="auto">
          <a:xfrm>
            <a:off x="1752600" y="487362"/>
            <a:ext cx="8077200" cy="42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eaLnBrk="1" hangingPunct="1">
              <a:buClrTx/>
              <a:buFontTx/>
              <a:buNone/>
            </a:pPr>
            <a:r>
              <a:rPr lang="en-US" sz="2200" b="1" dirty="0">
                <a:solidFill>
                  <a:srgbClr val="000000"/>
                </a:solidFill>
              </a:rPr>
              <a:t>Ohio State University Experiments (</a:t>
            </a:r>
            <a:r>
              <a:rPr lang="en-US" sz="2200" b="1" dirty="0" err="1">
                <a:solidFill>
                  <a:srgbClr val="000000"/>
                </a:solidFill>
              </a:rPr>
              <a:t>Samimy</a:t>
            </a:r>
            <a:r>
              <a:rPr lang="en-US" sz="2200" b="1" dirty="0">
                <a:solidFill>
                  <a:srgbClr val="000000"/>
                </a:solidFill>
              </a:rPr>
              <a:t>, </a:t>
            </a:r>
            <a:r>
              <a:rPr lang="en-US" sz="2200" b="1" dirty="0" err="1">
                <a:solidFill>
                  <a:srgbClr val="000000"/>
                </a:solidFill>
              </a:rPr>
              <a:t>Adamovich</a:t>
            </a:r>
            <a:r>
              <a:rPr lang="en-US" sz="2200" b="1" dirty="0">
                <a:solidFill>
                  <a:srgbClr val="000000"/>
                </a:solidFill>
              </a:rPr>
              <a:t> et al)</a:t>
            </a:r>
          </a:p>
        </p:txBody>
      </p:sp>
      <p:sp>
        <p:nvSpPr>
          <p:cNvPr id="27" name="Text Box 2"/>
          <p:cNvSpPr txBox="1">
            <a:spLocks noChangeArrowheads="1"/>
          </p:cNvSpPr>
          <p:nvPr/>
        </p:nvSpPr>
        <p:spPr bwMode="auto">
          <a:xfrm>
            <a:off x="76200" y="762000"/>
            <a:ext cx="1828800" cy="402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eaLnBrk="1" hangingPunct="1">
              <a:buClrTx/>
              <a:buFontTx/>
              <a:buNone/>
            </a:pPr>
            <a:r>
              <a:rPr lang="en-US" sz="2000" b="1" i="1" u="sng" dirty="0">
                <a:solidFill>
                  <a:srgbClr val="FF0000"/>
                </a:solidFill>
              </a:rPr>
              <a:t>Jet flow</a:t>
            </a:r>
          </a:p>
        </p:txBody>
      </p:sp>
      <p:pic>
        <p:nvPicPr>
          <p:cNvPr id="28" name="Picture 3"/>
          <p:cNvPicPr>
            <a:picLocks noChangeAspect="1" noChangeArrowheads="1"/>
          </p:cNvPicPr>
          <p:nvPr/>
        </p:nvPicPr>
        <p:blipFill>
          <a:blip r:embed="rId6">
            <a:extLst>
              <a:ext uri="{28A0092B-C50C-407E-A947-70E740481C1C}">
                <a14:useLocalDpi xmlns:a14="http://schemas.microsoft.com/office/drawing/2010/main" val="0"/>
              </a:ext>
            </a:extLst>
          </a:blip>
          <a:srcRect l="34657" t="17589" r="16594" b="19370"/>
          <a:stretch>
            <a:fillRect/>
          </a:stretch>
        </p:blipFill>
        <p:spPr bwMode="auto">
          <a:xfrm>
            <a:off x="6949675" y="912255"/>
            <a:ext cx="2041925" cy="19833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pic>
        <p:nvPicPr>
          <p:cNvPr id="2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6982" y="903514"/>
            <a:ext cx="2041925" cy="19687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30" name="Text Box 8"/>
          <p:cNvSpPr txBox="1">
            <a:spLocks noChangeArrowheads="1"/>
          </p:cNvSpPr>
          <p:nvPr/>
        </p:nvSpPr>
        <p:spPr bwMode="auto">
          <a:xfrm>
            <a:off x="0" y="1066800"/>
            <a:ext cx="3124200" cy="1017844"/>
          </a:xfrm>
          <a:prstGeom prst="rect">
            <a:avLst/>
          </a:prstGeom>
          <a:noFill/>
          <a:ln w="9360">
            <a:noFill/>
            <a:miter lim="800000"/>
            <a:headEnd/>
            <a:tailEnd/>
          </a:ln>
          <a:extLst>
            <a:ext uri="{909E8E84-426E-40dd-AFC4-6F175D3DCCD1}">
              <a14:hiddenFill xmlns="" xmlns:a14="http://schemas.microsoft.com/office/drawing/2010/main">
                <a:solidFill>
                  <a:srgbClr val="FFFFFF"/>
                </a:solidFill>
              </a14:hiddenFill>
            </a:ext>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lvl="1" eaLnBrk="0" hangingPunct="0">
              <a:buClr>
                <a:schemeClr val="bg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2"/>
                </a:solidFill>
              </a:defRPr>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r>
              <a:rPr lang="en-US" dirty="0" smtClean="0"/>
              <a:t>M=0.9 and 1.3 </a:t>
            </a:r>
            <a:endParaRPr lang="en-US" dirty="0"/>
          </a:p>
          <a:p>
            <a:r>
              <a:rPr lang="en-US" dirty="0" smtClean="0"/>
              <a:t>Re=0.64E6 and 1.07E6</a:t>
            </a:r>
          </a:p>
          <a:p>
            <a:r>
              <a:rPr lang="en-US" dirty="0"/>
              <a:t>Diameter=2.54x10</a:t>
            </a:r>
            <a:r>
              <a:rPr lang="en-US" baseline="30000" dirty="0"/>
              <a:t>-2</a:t>
            </a:r>
            <a:r>
              <a:rPr lang="en-US" dirty="0"/>
              <a:t> m </a:t>
            </a:r>
          </a:p>
        </p:txBody>
      </p:sp>
      <p:sp>
        <p:nvSpPr>
          <p:cNvPr id="31" name="TextBox 30"/>
          <p:cNvSpPr txBox="1"/>
          <p:nvPr/>
        </p:nvSpPr>
        <p:spPr>
          <a:xfrm>
            <a:off x="76200" y="2405203"/>
            <a:ext cx="4068762" cy="1633397"/>
          </a:xfrm>
          <a:prstGeom prst="rect">
            <a:avLst/>
          </a:prstGeom>
          <a:noFill/>
          <a:ln w="9360">
            <a:noFill/>
            <a:miter lim="800000"/>
            <a:headEnd/>
            <a:tailEnd/>
          </a:ln>
          <a:extLst>
            <a:ext uri="{909E8E84-426E-40dd-AFC4-6F175D3DCCD1}">
              <a14:hiddenFill xmlns="" xmlns:a14="http://schemas.microsoft.com/office/drawing/2010/main">
                <a:solidFill>
                  <a:srgbClr val="FFFFFF"/>
                </a:solidFill>
              </a14:hiddenFill>
            </a:ext>
          </a:extLst>
        </p:spPr>
        <p:txBody>
          <a:bodyPr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lvl="1" eaLnBrk="0" hangingPunct="0">
              <a:buClr>
                <a:schemeClr val="bg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2"/>
                </a:solidFill>
              </a:defRPr>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pPr marL="0" indent="0">
              <a:buNone/>
            </a:pPr>
            <a:r>
              <a:rPr lang="en-US" i="1" u="sng" dirty="0">
                <a:solidFill>
                  <a:srgbClr val="FF0000"/>
                </a:solidFill>
                <a:latin typeface="Calibri" charset="0"/>
                <a:cs typeface="DejaVu Sans" charset="0"/>
              </a:rPr>
              <a:t>Advantages of plasma actuators:</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Rapid  on/off: low inertia</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switched off when not in use</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non-intrusive</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high bandwidth</a:t>
            </a:r>
          </a:p>
        </p:txBody>
      </p:sp>
      <p:sp>
        <p:nvSpPr>
          <p:cNvPr id="33" name="Rectangle 6"/>
          <p:cNvSpPr>
            <a:spLocks noChangeArrowheads="1"/>
          </p:cNvSpPr>
          <p:nvPr/>
        </p:nvSpPr>
        <p:spPr bwMode="auto">
          <a:xfrm flipH="1">
            <a:off x="-76200" y="6446520"/>
            <a:ext cx="4727683" cy="371513"/>
          </a:xfrm>
          <a:prstGeom prst="rect">
            <a:avLst/>
          </a:prstGeom>
          <a:solidFill>
            <a:schemeClr val="bg1"/>
          </a:solidFill>
          <a:ln>
            <a:noFill/>
          </a:ln>
          <a:extLst/>
        </p:spPr>
        <p:txBody>
          <a:bodyPr wrap="square"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chemeClr val="tx1">
                    <a:lumMod val="75000"/>
                    <a:lumOff val="25000"/>
                  </a:schemeClr>
                </a:solidFill>
              </a:rPr>
              <a:t>LAFPA: Localized Arc Filament Plasma Actuators</a:t>
            </a:r>
          </a:p>
        </p:txBody>
      </p:sp>
      <p:sp>
        <p:nvSpPr>
          <p:cNvPr id="13" name="Text Box 26"/>
          <p:cNvSpPr txBox="1">
            <a:spLocks noChangeArrowheads="1"/>
          </p:cNvSpPr>
          <p:nvPr/>
        </p:nvSpPr>
        <p:spPr bwMode="auto">
          <a:xfrm>
            <a:off x="0" y="4495800"/>
            <a:ext cx="4495800" cy="2248950"/>
          </a:xfrm>
          <a:prstGeom prst="rect">
            <a:avLst/>
          </a:prstGeom>
          <a:solidFill>
            <a:schemeClr val="bg1"/>
          </a:solidFill>
          <a:ln w="9360">
            <a:noFill/>
            <a:miter lim="800000"/>
            <a:headEnd/>
            <a:tailEnd/>
          </a:ln>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pPr marL="0" indent="0">
              <a:buNone/>
            </a:pPr>
            <a:r>
              <a:rPr lang="en-US" i="1" u="sng" dirty="0">
                <a:solidFill>
                  <a:srgbClr val="FF0000"/>
                </a:solidFill>
              </a:rPr>
              <a:t>FDL3DI</a:t>
            </a:r>
          </a:p>
          <a:p>
            <a:r>
              <a:rPr lang="en-US" dirty="0"/>
              <a:t>Full </a:t>
            </a:r>
            <a:r>
              <a:rPr lang="en-US" dirty="0" err="1"/>
              <a:t>Navier</a:t>
            </a:r>
            <a:r>
              <a:rPr lang="en-US" dirty="0"/>
              <a:t> Stokes Equations</a:t>
            </a:r>
          </a:p>
          <a:p>
            <a:r>
              <a:rPr lang="en-US" dirty="0" smtClean="0"/>
              <a:t>3rd </a:t>
            </a:r>
            <a:r>
              <a:rPr lang="en-US" dirty="0"/>
              <a:t>Order Upwind Biased Roe</a:t>
            </a:r>
          </a:p>
          <a:p>
            <a:r>
              <a:rPr lang="en-US" dirty="0"/>
              <a:t>Van Leer Harmonic Limiter</a:t>
            </a:r>
          </a:p>
          <a:p>
            <a:r>
              <a:rPr lang="en-US" dirty="0"/>
              <a:t>Implicit 2nd order </a:t>
            </a:r>
            <a:r>
              <a:rPr lang="en-US" dirty="0" err="1"/>
              <a:t>diagonalized</a:t>
            </a:r>
            <a:r>
              <a:rPr lang="en-US" dirty="0"/>
              <a:t> approximately factored Beam Warming algorithm</a:t>
            </a:r>
          </a:p>
        </p:txBody>
      </p:sp>
    </p:spTree>
    <p:extLst>
      <p:ext uri="{BB962C8B-B14F-4D97-AF65-F5344CB8AC3E}">
        <p14:creationId xmlns:p14="http://schemas.microsoft.com/office/powerpoint/2010/main" val="2385790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 presetClass="mediacall" presetSubtype="0" fill="hold" nodeType="withEffect">
                                  <p:stCondLst>
                                    <p:cond delay="0"/>
                                  </p:stCondLst>
                                  <p:childTnLst>
                                    <p:cmd type="call" cmd="togglePause">
                                      <p:cBhvr>
                                        <p:cTn id="8" dur="1" fill="hold"/>
                                        <p:tgtEl>
                                          <p:spTgt spid="8"/>
                                        </p:tgtEl>
                                      </p:cBhvr>
                                    </p:cmd>
                                  </p:childTnLst>
                                </p:cTn>
                              </p:par>
                              <p:par>
                                <p:cTn id="9" presetID="5" presetClass="entr" presetSubtype="10" fill="hold" nodeType="withEffect">
                                  <p:stCondLst>
                                    <p:cond delay="0"/>
                                  </p:stCondLst>
                                  <p:childTnLst>
                                    <p:set>
                                      <p:cBhvr additive="repl">
                                        <p:cTn id="10" dur="1" fill="hold">
                                          <p:stCondLst>
                                            <p:cond delay="0"/>
                                          </p:stCondLst>
                                        </p:cTn>
                                        <p:tgtEl>
                                          <p:spTgt spid="27"/>
                                        </p:tgtEl>
                                        <p:attrNameLst>
                                          <p:attrName>style.visibility</p:attrName>
                                        </p:attrNameLst>
                                      </p:cBhvr>
                                      <p:to>
                                        <p:strVal val="visible"/>
                                      </p:to>
                                    </p:set>
                                    <p:animEffect transition="in" filter="checkerboard(across)">
                                      <p:cBhvr additive="repl">
                                        <p:cTn id="11" dur="500"/>
                                        <p:tgtEl>
                                          <p:spTgt spid="27"/>
                                        </p:tgtEl>
                                      </p:cBhvr>
                                    </p:animEffect>
                                  </p:childTnLst>
                                </p:cTn>
                              </p:par>
                              <p:par>
                                <p:cTn id="12" presetID="5" presetClass="entr" presetSubtype="10" fill="hold" nodeType="withEffect">
                                  <p:stCondLst>
                                    <p:cond delay="0"/>
                                  </p:stCondLst>
                                  <p:childTnLst>
                                    <p:set>
                                      <p:cBhvr additive="repl">
                                        <p:cTn id="13" dur="1" fill="hold">
                                          <p:stCondLst>
                                            <p:cond delay="0"/>
                                          </p:stCondLst>
                                        </p:cTn>
                                        <p:tgtEl>
                                          <p:spTgt spid="30"/>
                                        </p:tgtEl>
                                        <p:attrNameLst>
                                          <p:attrName>style.visibility</p:attrName>
                                        </p:attrNameLst>
                                      </p:cBhvr>
                                      <p:to>
                                        <p:strVal val="visible"/>
                                      </p:to>
                                    </p:set>
                                    <p:animEffect transition="in" filter="checkerboard(across)">
                                      <p:cBhvr additive="repl">
                                        <p:cTn id="14" dur="500"/>
                                        <p:tgtEl>
                                          <p:spTgt spid="3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5" presetClass="entr" presetSubtype="10" fill="hold" nodeType="withEffect">
                                  <p:stCondLst>
                                    <p:cond delay="0"/>
                                  </p:stCondLst>
                                  <p:childTnLst>
                                    <p:set>
                                      <p:cBhvr additive="repl">
                                        <p:cTn id="18" dur="1" fill="hold">
                                          <p:stCondLst>
                                            <p:cond delay="0"/>
                                          </p:stCondLst>
                                        </p:cTn>
                                        <p:tgtEl>
                                          <p:spTgt spid="33"/>
                                        </p:tgtEl>
                                        <p:attrNameLst>
                                          <p:attrName>style.visibility</p:attrName>
                                        </p:attrNameLst>
                                      </p:cBhvr>
                                      <p:to>
                                        <p:strVal val="visible"/>
                                      </p:to>
                                    </p:set>
                                    <p:animEffect transition="in" filter="checkerboard(across)">
                                      <p:cBhvr additive="repl">
                                        <p:cTn id="19" dur="500"/>
                                        <p:tgtEl>
                                          <p:spTgt spid="33"/>
                                        </p:tgtEl>
                                      </p:cBhvr>
                                    </p:animEffect>
                                  </p:childTnLst>
                                </p:cTn>
                              </p:par>
                              <p:par>
                                <p:cTn id="20" presetID="5" presetClass="entr" presetSubtype="10" fill="hold" nodeType="withEffect">
                                  <p:stCondLst>
                                    <p:cond delay="0"/>
                                  </p:stCondLst>
                                  <p:childTnLst>
                                    <p:set>
                                      <p:cBhvr additive="repl">
                                        <p:cTn id="21" dur="1" fill="hold">
                                          <p:stCondLst>
                                            <p:cond delay="0"/>
                                          </p:stCondLst>
                                        </p:cTn>
                                        <p:tgtEl>
                                          <p:spTgt spid="28"/>
                                        </p:tgtEl>
                                        <p:attrNameLst>
                                          <p:attrName>style.visibility</p:attrName>
                                        </p:attrNameLst>
                                      </p:cBhvr>
                                      <p:to>
                                        <p:strVal val="visible"/>
                                      </p:to>
                                    </p:set>
                                    <p:animEffect transition="in" filter="checkerboard(across)">
                                      <p:cBhvr additive="repl">
                                        <p:cTn id="22" dur="500"/>
                                        <p:tgtEl>
                                          <p:spTgt spid="28"/>
                                        </p:tgtEl>
                                      </p:cBhvr>
                                    </p:animEffect>
                                  </p:childTnLst>
                                </p:cTn>
                              </p:par>
                              <p:par>
                                <p:cTn id="23" presetID="5" presetClass="entr" presetSubtype="10" fill="hold" nodeType="withEffect">
                                  <p:stCondLst>
                                    <p:cond delay="0"/>
                                  </p:stCondLst>
                                  <p:childTnLst>
                                    <p:set>
                                      <p:cBhvr additive="repl">
                                        <p:cTn id="24" dur="1" fill="hold">
                                          <p:stCondLst>
                                            <p:cond delay="0"/>
                                          </p:stCondLst>
                                        </p:cTn>
                                        <p:tgtEl>
                                          <p:spTgt spid="29"/>
                                        </p:tgtEl>
                                        <p:attrNameLst>
                                          <p:attrName>style.visibility</p:attrName>
                                        </p:attrNameLst>
                                      </p:cBhvr>
                                      <p:to>
                                        <p:strVal val="visible"/>
                                      </p:to>
                                    </p:set>
                                    <p:animEffect transition="in" filter="checkerboard(across)">
                                      <p:cBhvr additive="repl">
                                        <p:cTn id="25" dur="500"/>
                                        <p:tgtEl>
                                          <p:spTgt spid="29"/>
                                        </p:tgtEl>
                                      </p:cBhvr>
                                    </p:animEffect>
                                  </p:childTnLst>
                                </p:cTn>
                              </p:par>
                              <p:par>
                                <p:cTn id="26" presetID="5" presetClass="entr" presetSubtype="10" fill="hold" nodeType="withEffect">
                                  <p:stCondLst>
                                    <p:cond delay="0"/>
                                  </p:stCondLst>
                                  <p:childTnLst>
                                    <p:set>
                                      <p:cBhvr additive="repl">
                                        <p:cTn id="27" dur="1" fill="hold">
                                          <p:stCondLst>
                                            <p:cond delay="0"/>
                                          </p:stCondLst>
                                        </p:cTn>
                                        <p:tgtEl>
                                          <p:spTgt spid="26"/>
                                        </p:tgtEl>
                                        <p:attrNameLst>
                                          <p:attrName>style.visibility</p:attrName>
                                        </p:attrNameLst>
                                      </p:cBhvr>
                                      <p:to>
                                        <p:strVal val="visible"/>
                                      </p:to>
                                    </p:set>
                                    <p:animEffect transition="in" filter="checkerboard(across)">
                                      <p:cBhvr additive="repl">
                                        <p:cTn id="28" dur="500"/>
                                        <p:tgtEl>
                                          <p:spTgt spid="26"/>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36" fill="hold" nodeType="interactiveSeq"/>
            </p:par>
            <p:video>
              <p:cMediaNode vol="80000">
                <p:cTn id="37" repeatCount="indefinite" fill="hold" display="0">
                  <p:stCondLst>
                    <p:cond delay="indefinite"/>
                  </p:stCondLst>
                </p:cTn>
                <p:tgtEl>
                  <p:spTgt spid="8"/>
                </p:tgtEl>
              </p:cMediaNode>
            </p:video>
          </p:childTnLst>
        </p:cTn>
      </p:par>
    </p:tnLst>
    <p:bldLst>
      <p:bldP spid="32" grpId="0"/>
      <p:bldP spid="31"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608" y="649924"/>
            <a:ext cx="2898763" cy="255047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2342" y="649924"/>
            <a:ext cx="2898762" cy="2550476"/>
          </a:xfrm>
          <a:prstGeom prst="rect">
            <a:avLst/>
          </a:prstGeom>
        </p:spPr>
      </p:pic>
      <p:pic>
        <p:nvPicPr>
          <p:cNvPr id="22" name="ST005qcritx145r67.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56684" y="3133085"/>
            <a:ext cx="4051640" cy="3733863"/>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914400"/>
            <a:ext cx="3438144" cy="2286000"/>
          </a:xfrm>
          <a:prstGeom prst="rect">
            <a:avLst/>
          </a:prstGeom>
        </p:spPr>
      </p:pic>
      <p:sp>
        <p:nvSpPr>
          <p:cNvPr id="3" name="Text Box 9"/>
          <p:cNvSpPr txBox="1">
            <a:spLocks noChangeArrowheads="1"/>
          </p:cNvSpPr>
          <p:nvPr/>
        </p:nvSpPr>
        <p:spPr bwMode="auto">
          <a:xfrm>
            <a:off x="685800" y="76200"/>
            <a:ext cx="7467600" cy="776206"/>
          </a:xfrm>
          <a:prstGeom prst="rect">
            <a:avLst/>
          </a:prstGeom>
          <a:noFill/>
          <a:ln w="28440">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smtClean="0">
                <a:solidFill>
                  <a:srgbClr val="FF0000"/>
                </a:solidFill>
                <a:latin typeface="Calibri" pitchFamily="34" charset="0"/>
                <a:cs typeface="Calibri" pitchFamily="34" charset="0"/>
              </a:rPr>
              <a:t>Connecting the Near Field to the Coherent Structures</a:t>
            </a:r>
            <a:endParaRPr lang="en-US" sz="2800" b="1" dirty="0">
              <a:solidFill>
                <a:srgbClr val="FF0000"/>
              </a:solidFill>
              <a:latin typeface="Calibri" pitchFamily="34" charset="0"/>
              <a:cs typeface="Calibri" pitchFamily="34" charset="0"/>
            </a:endParaRPr>
          </a:p>
        </p:txBody>
      </p:sp>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t="33159" r="32155"/>
          <a:stretch/>
        </p:blipFill>
        <p:spPr>
          <a:xfrm>
            <a:off x="3187542" y="3124200"/>
            <a:ext cx="5423058" cy="3301294"/>
          </a:xfrm>
          <a:prstGeom prst="rect">
            <a:avLst/>
          </a:prstGeom>
        </p:spPr>
      </p:pic>
      <p:sp>
        <p:nvSpPr>
          <p:cNvPr id="21" name="Text Box 1"/>
          <p:cNvSpPr txBox="1">
            <a:spLocks noChangeArrowheads="1"/>
          </p:cNvSpPr>
          <p:nvPr/>
        </p:nvSpPr>
        <p:spPr bwMode="auto">
          <a:xfrm>
            <a:off x="4058698" y="835223"/>
            <a:ext cx="1965667"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Instantaneous </a:t>
            </a:r>
            <a:endParaRPr lang="en-US" sz="2000" b="1" i="1" u="sng" dirty="0">
              <a:solidFill>
                <a:srgbClr val="FF0000"/>
              </a:solidFill>
              <a:latin typeface="Calibri" pitchFamily="34" charset="0"/>
              <a:cs typeface="Calibri" pitchFamily="34" charset="0"/>
            </a:endParaRPr>
          </a:p>
        </p:txBody>
      </p:sp>
      <p:sp>
        <p:nvSpPr>
          <p:cNvPr id="23" name="Text Box 1"/>
          <p:cNvSpPr txBox="1">
            <a:spLocks noChangeArrowheads="1"/>
          </p:cNvSpPr>
          <p:nvPr/>
        </p:nvSpPr>
        <p:spPr bwMode="auto">
          <a:xfrm>
            <a:off x="6774609" y="835222"/>
            <a:ext cx="1965667"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Phase Averaged </a:t>
            </a:r>
            <a:endParaRPr lang="en-US" sz="2000" b="1" i="1" u="sng" dirty="0">
              <a:solidFill>
                <a:srgbClr val="FF0000"/>
              </a:solidFill>
              <a:latin typeface="Calibri" pitchFamily="34" charset="0"/>
              <a:cs typeface="Calibri" pitchFamily="34" charset="0"/>
            </a:endParaRPr>
          </a:p>
        </p:txBody>
      </p:sp>
      <p:sp>
        <p:nvSpPr>
          <p:cNvPr id="24" name="Rectangle 23"/>
          <p:cNvSpPr/>
          <p:nvPr/>
        </p:nvSpPr>
        <p:spPr bwMode="auto">
          <a:xfrm>
            <a:off x="1" y="3288898"/>
            <a:ext cx="3187542" cy="265713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Experiments can only measure with one array at a time in the near field</a:t>
            </a:r>
          </a:p>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Therefore, they cannot connect the structures (PIV) within the jet to the near field (array) in an instantaneous manner</a:t>
            </a:r>
          </a:p>
        </p:txBody>
      </p:sp>
    </p:spTree>
    <p:extLst>
      <p:ext uri="{BB962C8B-B14F-4D97-AF65-F5344CB8AC3E}">
        <p14:creationId xmlns:p14="http://schemas.microsoft.com/office/powerpoint/2010/main" val="2759537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4791" fill="hold"/>
                                        <p:tgtEl>
                                          <p:spTgt spid="22"/>
                                        </p:tgtEl>
                                      </p:cBhvr>
                                    </p:cmd>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2"/>
                                        </p:tgtEl>
                                      </p:cBhvr>
                                    </p:cmd>
                                  </p:childTnLst>
                                </p:cTn>
                              </p:par>
                              <p:par>
                                <p:cTn id="22" presetID="1" presetClass="entr" presetSubtype="0" fill="hold" grpId="0" nodeType="withEffect">
                                  <p:stCondLst>
                                    <p:cond delay="0"/>
                                  </p:stCondLst>
                                  <p:childTnLst>
                                    <p:set>
                                      <p:cBhvr>
                                        <p:cTn id="23" dur="1" fill="hold">
                                          <p:stCondLst>
                                            <p:cond delay="0"/>
                                          </p:stCondLst>
                                        </p:cTn>
                                        <p:tgtEl>
                                          <p:spTgt spid="24">
                                            <p:bg/>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repeatCount="indefinite" fill="hold" display="0">
                  <p:stCondLst>
                    <p:cond delay="indefinite"/>
                  </p:stCondLst>
                </p:cTn>
                <p:tgtEl>
                  <p:spTgt spid="22"/>
                </p:tgtEl>
              </p:cMediaNode>
            </p:video>
          </p:childTnLst>
        </p:cTn>
      </p:par>
    </p:tnLst>
    <p:bldLst>
      <p:bldP spid="21" grpId="0"/>
      <p:bldP spid="23" grpId="0"/>
      <p:bldP spid="24"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62000"/>
            <a:ext cx="8838775" cy="4736200"/>
          </a:xfrm>
          <a:prstGeom prst="rect">
            <a:avLst/>
          </a:prstGeom>
        </p:spPr>
      </p:pic>
      <p:sp>
        <p:nvSpPr>
          <p:cNvPr id="3" name="Text Box 22"/>
          <p:cNvSpPr txBox="1">
            <a:spLocks noChangeArrowheads="1"/>
          </p:cNvSpPr>
          <p:nvPr/>
        </p:nvSpPr>
        <p:spPr bwMode="auto">
          <a:xfrm>
            <a:off x="1492865" y="76200"/>
            <a:ext cx="6091796" cy="492443"/>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3200" b="1" dirty="0" smtClean="0">
                <a:solidFill>
                  <a:srgbClr val="FF0000"/>
                </a:solidFill>
                <a:latin typeface="Calibri" pitchFamily="34" charset="0"/>
                <a:cs typeface="Calibri" pitchFamily="34" charset="0"/>
              </a:rPr>
              <a:t>Near Field Pressure Probe Locations</a:t>
            </a:r>
            <a:endParaRPr lang="en-US" sz="3200" b="1" dirty="0">
              <a:solidFill>
                <a:srgbClr val="FF0000"/>
              </a:solidFill>
              <a:latin typeface="Calibri" pitchFamily="34" charset="0"/>
              <a:cs typeface="Calibri" pitchFamily="34" charset="0"/>
            </a:endParaRPr>
          </a:p>
        </p:txBody>
      </p:sp>
      <p:sp>
        <p:nvSpPr>
          <p:cNvPr id="4" name="TextBox 3"/>
          <p:cNvSpPr txBox="1"/>
          <p:nvPr/>
        </p:nvSpPr>
        <p:spPr>
          <a:xfrm>
            <a:off x="1269287" y="5638800"/>
            <a:ext cx="7076874" cy="707886"/>
          </a:xfrm>
          <a:prstGeom prst="rect">
            <a:avLst/>
          </a:prstGeom>
          <a:noFill/>
        </p:spPr>
        <p:txBody>
          <a:bodyPr wrap="square" rtlCol="0">
            <a:spAutoFit/>
          </a:bodyPr>
          <a:lstStyle/>
          <a:p>
            <a: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Points were placed to mimic Mach 0.9 experiment array locations</a:t>
            </a:r>
            <a:endParaRPr lang="en-US" sz="2000" b="1" dirty="0">
              <a:solidFill>
                <a:schemeClr val="tx1">
                  <a:lumMod val="75000"/>
                  <a:lumOff val="25000"/>
                </a:schemeClr>
              </a:solidFill>
              <a:latin typeface="Calibri" pitchFamily="34" charset="0"/>
              <a:cs typeface="Calibri" pitchFamily="34" charset="0"/>
            </a:endParaRPr>
          </a:p>
        </p:txBody>
      </p:sp>
      <p:sp>
        <p:nvSpPr>
          <p:cNvPr id="5" name="Oval 4"/>
          <p:cNvSpPr/>
          <p:nvPr/>
        </p:nvSpPr>
        <p:spPr bwMode="auto">
          <a:xfrm>
            <a:off x="2278078" y="2057400"/>
            <a:ext cx="228600" cy="2286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chemeClr val="bg1"/>
              </a:solidFill>
              <a:effectLst/>
              <a:latin typeface="Calibri" charset="0"/>
            </a:endParaRPr>
          </a:p>
        </p:txBody>
      </p:sp>
    </p:spTree>
    <p:extLst>
      <p:ext uri="{BB962C8B-B14F-4D97-AF65-F5344CB8AC3E}">
        <p14:creationId xmlns:p14="http://schemas.microsoft.com/office/powerpoint/2010/main" val="1479682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2"/>
          <p:cNvSpPr txBox="1">
            <a:spLocks noChangeArrowheads="1"/>
          </p:cNvSpPr>
          <p:nvPr/>
        </p:nvSpPr>
        <p:spPr bwMode="auto">
          <a:xfrm>
            <a:off x="2438400" y="76200"/>
            <a:ext cx="4800600" cy="430887"/>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r>
              <a:rPr lang="en-US" sz="2800" b="1" dirty="0">
                <a:solidFill>
                  <a:srgbClr val="FF0000"/>
                </a:solidFill>
                <a:latin typeface="Calibri" pitchFamily="34" charset="0"/>
                <a:cs typeface="Calibri" pitchFamily="34" charset="0"/>
              </a:rPr>
              <a:t>Comparison with </a:t>
            </a:r>
            <a:r>
              <a:rPr lang="en-US" sz="2800" b="1" dirty="0" smtClean="0">
                <a:solidFill>
                  <a:srgbClr val="FF0000"/>
                </a:solidFill>
                <a:latin typeface="Calibri" pitchFamily="34" charset="0"/>
                <a:cs typeface="Calibri" pitchFamily="34" charset="0"/>
              </a:rPr>
              <a:t>Experiment</a:t>
            </a:r>
            <a:endParaRPr lang="en-US" sz="2800" b="1" dirty="0">
              <a:solidFill>
                <a:srgbClr val="FF0000"/>
              </a:solidFill>
              <a:latin typeface="Calibri" pitchFamily="34" charset="0"/>
              <a:cs typeface="Calibri" pitchFamily="34" charset="0"/>
            </a:endParaRPr>
          </a:p>
        </p:txBody>
      </p:sp>
      <p:sp>
        <p:nvSpPr>
          <p:cNvPr id="9" name="Rectangle 8"/>
          <p:cNvSpPr/>
          <p:nvPr/>
        </p:nvSpPr>
        <p:spPr bwMode="auto">
          <a:xfrm>
            <a:off x="76199" y="5695890"/>
            <a:ext cx="8991175" cy="40011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Response in jet is linked to actuator event</a:t>
            </a:r>
            <a:endParaRPr lang="en-US" sz="2000" b="1" dirty="0">
              <a:solidFill>
                <a:schemeClr val="tx1">
                  <a:lumMod val="75000"/>
                  <a:lumOff val="25000"/>
                </a:schemeClr>
              </a:solidFill>
              <a:latin typeface="Calibri" pitchFamily="34" charset="0"/>
              <a:cs typeface="Calibr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2133600"/>
            <a:ext cx="3657175" cy="1959673"/>
          </a:xfrm>
          <a:prstGeom prst="rect">
            <a:avLst/>
          </a:prstGeom>
        </p:spPr>
      </p:pic>
      <p:sp>
        <p:nvSpPr>
          <p:cNvPr id="7" name="Oval 6"/>
          <p:cNvSpPr/>
          <p:nvPr/>
        </p:nvSpPr>
        <p:spPr bwMode="auto">
          <a:xfrm>
            <a:off x="6248400" y="2667000"/>
            <a:ext cx="94586" cy="76351"/>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chemeClr val="bg1"/>
              </a:solidFill>
              <a:effectLst/>
              <a:latin typeface="Calibri"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63" y="916985"/>
            <a:ext cx="5356590" cy="47138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10" y="914401"/>
            <a:ext cx="5356590" cy="47138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10" y="914401"/>
            <a:ext cx="5356590" cy="4713800"/>
          </a:xfrm>
          <a:prstGeom prst="rect">
            <a:avLst/>
          </a:prstGeom>
        </p:spPr>
      </p:pic>
      <p:sp>
        <p:nvSpPr>
          <p:cNvPr id="10" name="Text Box 1"/>
          <p:cNvSpPr txBox="1">
            <a:spLocks noChangeArrowheads="1"/>
          </p:cNvSpPr>
          <p:nvPr/>
        </p:nvSpPr>
        <p:spPr bwMode="auto">
          <a:xfrm>
            <a:off x="1639825" y="685800"/>
            <a:ext cx="2114550"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M=0.9, St=0.25</a:t>
            </a:r>
            <a:endParaRPr lang="en-US" sz="2000" b="1" i="1" u="sng" dirty="0">
              <a:solidFill>
                <a:srgbClr val="FF0000"/>
              </a:solidFill>
              <a:latin typeface="Calibri" pitchFamily="34" charset="0"/>
              <a:cs typeface="Calibri" pitchFamily="34" charset="0"/>
            </a:endParaRPr>
          </a:p>
        </p:txBody>
      </p:sp>
    </p:spTree>
    <p:extLst>
      <p:ext uri="{BB962C8B-B14F-4D97-AF65-F5344CB8AC3E}">
        <p14:creationId xmlns:p14="http://schemas.microsoft.com/office/powerpoint/2010/main" val="1413123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7"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2"/>
          <p:cNvSpPr txBox="1">
            <a:spLocks noChangeArrowheads="1"/>
          </p:cNvSpPr>
          <p:nvPr/>
        </p:nvSpPr>
        <p:spPr bwMode="auto">
          <a:xfrm>
            <a:off x="990600" y="0"/>
            <a:ext cx="7086600" cy="861774"/>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a:solidFill>
                  <a:srgbClr val="FF0000"/>
                </a:solidFill>
                <a:latin typeface="Calibri" pitchFamily="34" charset="0"/>
                <a:cs typeface="Calibri" pitchFamily="34" charset="0"/>
              </a:rPr>
              <a:t>Phase Averaged Jet Structures and Near Field </a:t>
            </a:r>
            <a:r>
              <a:rPr lang="en-US" sz="2800" b="1" dirty="0" smtClean="0">
                <a:solidFill>
                  <a:srgbClr val="FF0000"/>
                </a:solidFill>
                <a:latin typeface="Calibri" pitchFamily="34" charset="0"/>
                <a:cs typeface="Calibri" pitchFamily="34" charset="0"/>
              </a:rPr>
              <a:t>Response: Effect of frequency</a:t>
            </a:r>
            <a:endParaRPr lang="en-US" sz="2800" b="1" dirty="0">
              <a:solidFill>
                <a:srgbClr val="FF0000"/>
              </a:solidFill>
              <a:latin typeface="Calibri" pitchFamily="34" charset="0"/>
              <a:cs typeface="Calibri" pitchFamily="34" charset="0"/>
            </a:endParaRPr>
          </a:p>
        </p:txBody>
      </p:sp>
      <p:sp>
        <p:nvSpPr>
          <p:cNvPr id="5" name="Text Box 1"/>
          <p:cNvSpPr txBox="1">
            <a:spLocks noChangeArrowheads="1"/>
          </p:cNvSpPr>
          <p:nvPr/>
        </p:nvSpPr>
        <p:spPr bwMode="auto">
          <a:xfrm>
            <a:off x="931822" y="837355"/>
            <a:ext cx="2114550"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St=0.05</a:t>
            </a:r>
            <a:endParaRPr lang="en-US" sz="2000" b="1" i="1" u="sng" dirty="0">
              <a:solidFill>
                <a:srgbClr val="FF0000"/>
              </a:solidFill>
              <a:latin typeface="Calibri" pitchFamily="34" charset="0"/>
              <a:cs typeface="Calibri" pitchFamily="34" charset="0"/>
            </a:endParaRPr>
          </a:p>
        </p:txBody>
      </p:sp>
      <p:pic>
        <p:nvPicPr>
          <p:cNvPr id="3" name="64MILLM09ST005qcrit035divVphase.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1143000"/>
            <a:ext cx="3978195" cy="2696332"/>
          </a:xfrm>
          <a:prstGeom prst="rect">
            <a:avLst/>
          </a:prstGeom>
        </p:spPr>
      </p:pic>
      <p:pic>
        <p:nvPicPr>
          <p:cNvPr id="8" name="ST015qcrit22divVmovie.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165805" y="1130616"/>
            <a:ext cx="3978195" cy="2696332"/>
          </a:xfrm>
          <a:prstGeom prst="rect">
            <a:avLst/>
          </a:prstGeom>
        </p:spPr>
      </p:pic>
      <p:sp>
        <p:nvSpPr>
          <p:cNvPr id="9" name="Text Box 1"/>
          <p:cNvSpPr txBox="1">
            <a:spLocks noChangeArrowheads="1"/>
          </p:cNvSpPr>
          <p:nvPr/>
        </p:nvSpPr>
        <p:spPr bwMode="auto">
          <a:xfrm>
            <a:off x="6097627" y="822839"/>
            <a:ext cx="2114550"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St=0.15</a:t>
            </a:r>
            <a:endParaRPr lang="en-US" sz="2000" b="1" i="1" u="sng" dirty="0">
              <a:solidFill>
                <a:srgbClr val="FF0000"/>
              </a:solidFill>
              <a:latin typeface="Calibri" pitchFamily="34" charset="0"/>
              <a:cs typeface="Calibri" pitchFamily="34" charset="0"/>
            </a:endParaRPr>
          </a:p>
        </p:txBody>
      </p:sp>
      <p:sp>
        <p:nvSpPr>
          <p:cNvPr id="10" name="Text Box 1"/>
          <p:cNvSpPr txBox="1">
            <a:spLocks noChangeArrowheads="1"/>
          </p:cNvSpPr>
          <p:nvPr/>
        </p:nvSpPr>
        <p:spPr bwMode="auto">
          <a:xfrm>
            <a:off x="6097627" y="3869933"/>
            <a:ext cx="2114550"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St=0.25</a:t>
            </a:r>
            <a:endParaRPr lang="en-US" sz="2000" b="1" i="1" u="sng" dirty="0">
              <a:solidFill>
                <a:srgbClr val="FF0000"/>
              </a:solidFill>
              <a:latin typeface="Calibri" pitchFamily="34" charset="0"/>
              <a:cs typeface="Calibri" pitchFamily="34" charset="0"/>
            </a:endParaRPr>
          </a:p>
        </p:txBody>
      </p:sp>
      <p:pic>
        <p:nvPicPr>
          <p:cNvPr id="11" name="qcrit22divVmovie.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165805" y="4161668"/>
            <a:ext cx="3978195" cy="2696332"/>
          </a:xfrm>
          <a:prstGeom prst="rect">
            <a:avLst/>
          </a:prstGeom>
        </p:spPr>
      </p:pic>
      <p:sp>
        <p:nvSpPr>
          <p:cNvPr id="12" name="Rectangle 11"/>
          <p:cNvSpPr/>
          <p:nvPr/>
        </p:nvSpPr>
        <p:spPr bwMode="auto">
          <a:xfrm>
            <a:off x="0" y="3962400"/>
            <a:ext cx="5047460" cy="2451953"/>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For St=0.05, structures never interact (impulse response)</a:t>
            </a:r>
          </a:p>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Same </a:t>
            </a:r>
            <a:r>
              <a:rPr lang="en-US" sz="2000" b="1" dirty="0">
                <a:solidFill>
                  <a:schemeClr val="tx1">
                    <a:lumMod val="75000"/>
                    <a:lumOff val="25000"/>
                  </a:schemeClr>
                </a:solidFill>
                <a:latin typeface="Calibri" pitchFamily="34" charset="0"/>
                <a:cs typeface="Calibri" pitchFamily="34" charset="0"/>
              </a:rPr>
              <a:t>structures are seen in the higher frequencies with mostly linear </a:t>
            </a:r>
            <a:r>
              <a:rPr lang="en-US" sz="2000" b="1" dirty="0" smtClean="0">
                <a:solidFill>
                  <a:schemeClr val="tx1">
                    <a:lumMod val="75000"/>
                    <a:lumOff val="25000"/>
                  </a:schemeClr>
                </a:solidFill>
                <a:latin typeface="Calibri" pitchFamily="34" charset="0"/>
                <a:cs typeface="Calibri" pitchFamily="34" charset="0"/>
              </a:rPr>
              <a:t>interactions</a:t>
            </a:r>
          </a:p>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Hairpin </a:t>
            </a:r>
            <a:r>
              <a:rPr lang="en-US" sz="2000" b="1" dirty="0">
                <a:solidFill>
                  <a:schemeClr val="tx1">
                    <a:lumMod val="75000"/>
                    <a:lumOff val="25000"/>
                  </a:schemeClr>
                </a:solidFill>
                <a:latin typeface="Calibri" pitchFamily="34" charset="0"/>
                <a:cs typeface="Calibri" pitchFamily="34" charset="0"/>
              </a:rPr>
              <a:t>vortices have been linked to entrainment and help cause the destruction of the coherent </a:t>
            </a:r>
            <a:r>
              <a:rPr lang="en-US" sz="2000" b="1" dirty="0" smtClean="0">
                <a:solidFill>
                  <a:schemeClr val="tx1">
                    <a:lumMod val="75000"/>
                    <a:lumOff val="25000"/>
                  </a:schemeClr>
                </a:solidFill>
                <a:latin typeface="Calibri" pitchFamily="34" charset="0"/>
                <a:cs typeface="Calibri" pitchFamily="34" charset="0"/>
              </a:rPr>
              <a:t>rings</a:t>
            </a:r>
            <a:endParaRPr lang="en-US" sz="2000" b="1" dirty="0">
              <a:solidFill>
                <a:schemeClr val="tx1">
                  <a:lumMod val="75000"/>
                  <a:lumOff val="25000"/>
                </a:schemeClr>
              </a:solidFill>
              <a:latin typeface="Calibri" pitchFamily="34" charset="0"/>
              <a:cs typeface="Calibri" pitchFamily="34" charset="0"/>
            </a:endParaRPr>
          </a:p>
        </p:txBody>
      </p:sp>
      <p:sp>
        <p:nvSpPr>
          <p:cNvPr id="13" name="Text Box 1"/>
          <p:cNvSpPr txBox="1">
            <a:spLocks noChangeArrowheads="1"/>
          </p:cNvSpPr>
          <p:nvPr/>
        </p:nvSpPr>
        <p:spPr bwMode="auto">
          <a:xfrm>
            <a:off x="3514725" y="2357832"/>
            <a:ext cx="2114550"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M=0.9</a:t>
            </a:r>
            <a:endParaRPr lang="en-US" sz="2000" b="1" i="1" u="sng" dirty="0">
              <a:solidFill>
                <a:srgbClr val="FF0000"/>
              </a:solidFill>
              <a:latin typeface="Calibri" pitchFamily="34" charset="0"/>
              <a:cs typeface="Calibri" pitchFamily="34" charset="0"/>
            </a:endParaRPr>
          </a:p>
        </p:txBody>
      </p:sp>
    </p:spTree>
    <p:extLst>
      <p:ext uri="{BB962C8B-B14F-4D97-AF65-F5344CB8AC3E}">
        <p14:creationId xmlns:p14="http://schemas.microsoft.com/office/powerpoint/2010/main" val="33205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1"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4791" fill="hold"/>
                                        <p:tgtEl>
                                          <p:spTgt spid="8"/>
                                        </p:tgtEl>
                                      </p:cBhvr>
                                    </p:cmd>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4791" fill="hold"/>
                                        <p:tgtEl>
                                          <p:spTgt spid="11"/>
                                        </p:tgtEl>
                                      </p:cBhvr>
                                    </p:cmd>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repeatCount="indefinite"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seq concurrent="1" nextAc="seek">
              <p:cTn id="35" restart="whenNotActive" fill="hold" evtFilter="cancelBubble" nodeType="interactiveSeq">
                <p:stCondLst>
                  <p:cond evt="onClick" delay="0">
                    <p:tgtEl>
                      <p:spTgt spid="8"/>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8"/>
                                        </p:tgtEl>
                                      </p:cBhvr>
                                    </p:cmd>
                                  </p:childTnLst>
                                </p:cTn>
                              </p:par>
                            </p:childTnLst>
                          </p:cTn>
                        </p:par>
                      </p:childTnLst>
                    </p:cTn>
                  </p:par>
                </p:childTnLst>
              </p:cTn>
              <p:nextCondLst>
                <p:cond evt="onClick" delay="0">
                  <p:tgtEl>
                    <p:spTgt spid="8"/>
                  </p:tgtEl>
                </p:cond>
              </p:nextCondLst>
            </p:seq>
            <p:video>
              <p:cMediaNode vol="80000">
                <p:cTn id="40" repeatCount="indefinite" fill="hold" display="0">
                  <p:stCondLst>
                    <p:cond delay="indefinite"/>
                  </p:stCondLst>
                </p:cTn>
                <p:tgtEl>
                  <p:spTgt spid="8"/>
                </p:tgtEl>
              </p:cMediaNode>
            </p:video>
            <p:seq concurrent="1" nextAc="seek">
              <p:cTn id="41" restart="whenNotActive" fill="hold" evtFilter="cancelBubble" nodeType="interactiveSeq">
                <p:stCondLst>
                  <p:cond evt="onClick" delay="0">
                    <p:tgtEl>
                      <p:spTgt spid="11"/>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11"/>
                                        </p:tgtEl>
                                      </p:cBhvr>
                                    </p:cmd>
                                  </p:childTnLst>
                                </p:cTn>
                              </p:par>
                            </p:childTnLst>
                          </p:cTn>
                        </p:par>
                      </p:childTnLst>
                    </p:cTn>
                  </p:par>
                </p:childTnLst>
              </p:cTn>
              <p:nextCondLst>
                <p:cond evt="onClick" delay="0">
                  <p:tgtEl>
                    <p:spTgt spid="11"/>
                  </p:tgtEl>
                </p:cond>
              </p:nextCondLst>
            </p:seq>
            <p:video>
              <p:cMediaNode vol="80000">
                <p:cTn id="46" repeatCount="indefinite" fill="hold" display="0">
                  <p:stCondLst>
                    <p:cond delay="indefinite"/>
                  </p:stCondLst>
                </p:cTn>
                <p:tgtEl>
                  <p:spTgt spid="11"/>
                </p:tgtEl>
              </p:cMediaNode>
            </p:video>
          </p:childTnLst>
        </p:cTn>
      </p:par>
    </p:tnLst>
    <p:bldLst>
      <p:bldP spid="5" grpId="0"/>
      <p:bldP spid="9" grpId="0"/>
      <p:bldP spid="10" grpId="0"/>
      <p:bldP spid="12" grpId="0" uiExpand="1" build="p"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1" name="Text Box 2"/>
          <p:cNvSpPr txBox="1">
            <a:spLocks noChangeArrowheads="1"/>
          </p:cNvSpPr>
          <p:nvPr/>
        </p:nvSpPr>
        <p:spPr bwMode="auto">
          <a:xfrm>
            <a:off x="1371600" y="25400"/>
            <a:ext cx="6858000" cy="527067"/>
          </a:xfrm>
          <a:prstGeom prst="rect">
            <a:avLst/>
          </a:prstGeom>
          <a:noFill/>
          <a:ln w="9525" algn="ctr">
            <a:solidFill>
              <a:schemeClr val="tx1"/>
            </a:solidFill>
            <a:miter lim="800000"/>
            <a:headEnd/>
            <a:tailEnd/>
          </a:ln>
        </p:spPr>
        <p:txBody>
          <a:bodyPr lIns="45720" tIns="47625" rIns="45720" bIns="47625" anchor="ctr">
            <a:spAutoFit/>
          </a:bodyPr>
          <a:lstStyle/>
          <a:p>
            <a:pPr algn="ctr"/>
            <a:r>
              <a:rPr lang="en-US" sz="2800" b="1" dirty="0">
                <a:solidFill>
                  <a:srgbClr val="FF0000"/>
                </a:solidFill>
              </a:rPr>
              <a:t>Governing Equations: Full 3-D </a:t>
            </a:r>
            <a:r>
              <a:rPr lang="en-US" sz="2800" b="1" dirty="0" err="1">
                <a:solidFill>
                  <a:srgbClr val="FF0000"/>
                </a:solidFill>
              </a:rPr>
              <a:t>Navier</a:t>
            </a:r>
            <a:r>
              <a:rPr lang="en-US" sz="2800" b="1" dirty="0">
                <a:solidFill>
                  <a:srgbClr val="FF0000"/>
                </a:solidFill>
              </a:rPr>
              <a:t>-Stokes</a:t>
            </a:r>
          </a:p>
        </p:txBody>
      </p:sp>
      <p:grpSp>
        <p:nvGrpSpPr>
          <p:cNvPr id="1033" name="Group 21"/>
          <p:cNvGrpSpPr>
            <a:grpSpLocks/>
          </p:cNvGrpSpPr>
          <p:nvPr/>
        </p:nvGrpSpPr>
        <p:grpSpPr bwMode="auto">
          <a:xfrm>
            <a:off x="82549" y="1600200"/>
            <a:ext cx="5403851" cy="3871913"/>
            <a:chOff x="2368" y="722"/>
            <a:chExt cx="3404" cy="2439"/>
          </a:xfrm>
        </p:grpSpPr>
        <p:graphicFrame>
          <p:nvGraphicFramePr>
            <p:cNvPr id="1026" name="Object 2"/>
            <p:cNvGraphicFramePr>
              <a:graphicFrameLocks noChangeAspect="1"/>
            </p:cNvGraphicFramePr>
            <p:nvPr>
              <p:extLst>
                <p:ext uri="{D42A27DB-BD31-4B8C-83A1-F6EECF244321}">
                  <p14:modId xmlns:p14="http://schemas.microsoft.com/office/powerpoint/2010/main" val="3814652017"/>
                </p:ext>
              </p:extLst>
            </p:nvPr>
          </p:nvGraphicFramePr>
          <p:xfrm>
            <a:off x="2696" y="1831"/>
            <a:ext cx="2749" cy="486"/>
          </p:xfrm>
          <a:graphic>
            <a:graphicData uri="http://schemas.openxmlformats.org/presentationml/2006/ole">
              <mc:AlternateContent xmlns:mc="http://schemas.openxmlformats.org/markup-compatibility/2006">
                <mc:Choice xmlns:v="urn:schemas-microsoft-com:vml" Requires="v">
                  <p:oleObj spid="_x0000_s3070" name="Equation" r:id="rId4" imgW="2413000" imgH="393700" progId="Equation.3">
                    <p:embed/>
                  </p:oleObj>
                </mc:Choice>
                <mc:Fallback>
                  <p:oleObj name="Equation" r:id="rId4" imgW="2413000" imgH="393700" progId="Equation.3">
                    <p:embed/>
                    <p:pic>
                      <p:nvPicPr>
                        <p:cNvPr id="0" name=""/>
                        <p:cNvPicPr>
                          <a:picLocks noChangeAspect="1" noChangeArrowheads="1"/>
                        </p:cNvPicPr>
                        <p:nvPr/>
                      </p:nvPicPr>
                      <p:blipFill>
                        <a:blip r:embed="rId5"/>
                        <a:srcRect/>
                        <a:stretch>
                          <a:fillRect/>
                        </a:stretch>
                      </p:blipFill>
                      <p:spPr bwMode="auto">
                        <a:xfrm>
                          <a:off x="2696" y="1831"/>
                          <a:ext cx="2749" cy="486"/>
                        </a:xfrm>
                        <a:prstGeom prst="rect">
                          <a:avLst/>
                        </a:prstGeom>
                        <a:solidFill>
                          <a:srgbClr val="CCFFFF"/>
                        </a:solidFill>
                        <a:ln w="19050">
                          <a:solidFill>
                            <a:srgbClr val="000000"/>
                          </a:solidFill>
                          <a:miter lim="800000"/>
                          <a:headEnd/>
                          <a:tailEnd/>
                        </a:ln>
                      </p:spPr>
                    </p:pic>
                  </p:oleObj>
                </mc:Fallback>
              </mc:AlternateContent>
            </a:graphicData>
          </a:graphic>
        </p:graphicFrame>
        <p:graphicFrame>
          <p:nvGraphicFramePr>
            <p:cNvPr id="1027" name="Object 3"/>
            <p:cNvGraphicFramePr>
              <a:graphicFrameLocks noChangeAspect="1"/>
            </p:cNvGraphicFramePr>
            <p:nvPr>
              <p:extLst>
                <p:ext uri="{D42A27DB-BD31-4B8C-83A1-F6EECF244321}">
                  <p14:modId xmlns:p14="http://schemas.microsoft.com/office/powerpoint/2010/main" val="3989726551"/>
                </p:ext>
              </p:extLst>
            </p:nvPr>
          </p:nvGraphicFramePr>
          <p:xfrm>
            <a:off x="2368" y="2676"/>
            <a:ext cx="3404" cy="485"/>
          </p:xfrm>
          <a:graphic>
            <a:graphicData uri="http://schemas.openxmlformats.org/presentationml/2006/ole">
              <mc:AlternateContent xmlns:mc="http://schemas.openxmlformats.org/markup-compatibility/2006">
                <mc:Choice xmlns:v="urn:schemas-microsoft-com:vml" Requires="v">
                  <p:oleObj spid="_x0000_s3071" name="Equation" r:id="rId6" imgW="3543300" imgH="508000" progId="Equation.3">
                    <p:embed/>
                  </p:oleObj>
                </mc:Choice>
                <mc:Fallback>
                  <p:oleObj name="Equation" r:id="rId6" imgW="3543300" imgH="508000" progId="Equation.3">
                    <p:embed/>
                    <p:pic>
                      <p:nvPicPr>
                        <p:cNvPr id="0" name=""/>
                        <p:cNvPicPr>
                          <a:picLocks noChangeAspect="1" noChangeArrowheads="1"/>
                        </p:cNvPicPr>
                        <p:nvPr/>
                      </p:nvPicPr>
                      <p:blipFill>
                        <a:blip r:embed="rId7"/>
                        <a:srcRect/>
                        <a:stretch>
                          <a:fillRect/>
                        </a:stretch>
                      </p:blipFill>
                      <p:spPr bwMode="auto">
                        <a:xfrm>
                          <a:off x="2368" y="2676"/>
                          <a:ext cx="3404" cy="485"/>
                        </a:xfrm>
                        <a:prstGeom prst="rect">
                          <a:avLst/>
                        </a:prstGeom>
                        <a:solidFill>
                          <a:srgbClr val="FFCC99"/>
                        </a:solidFill>
                        <a:ln w="28575">
                          <a:solidFill>
                            <a:srgbClr val="000000"/>
                          </a:solidFill>
                          <a:miter lim="800000"/>
                          <a:headEnd/>
                          <a:tailEnd/>
                        </a:ln>
                      </p:spPr>
                    </p:pic>
                  </p:oleObj>
                </mc:Fallback>
              </mc:AlternateContent>
            </a:graphicData>
          </a:graphic>
        </p:graphicFrame>
        <p:sp>
          <p:nvSpPr>
            <p:cNvPr id="1034" name="Text Box 17"/>
            <p:cNvSpPr txBox="1">
              <a:spLocks noChangeArrowheads="1"/>
            </p:cNvSpPr>
            <p:nvPr/>
          </p:nvSpPr>
          <p:spPr bwMode="auto">
            <a:xfrm>
              <a:off x="3617" y="1490"/>
              <a:ext cx="906" cy="252"/>
            </a:xfrm>
            <a:prstGeom prst="rect">
              <a:avLst/>
            </a:prstGeom>
            <a:noFill/>
            <a:ln w="9525">
              <a:noFill/>
              <a:miter lim="800000"/>
              <a:headEnd/>
              <a:tailEnd/>
            </a:ln>
          </p:spPr>
          <p:txBody>
            <a:bodyPr wrap="none">
              <a:spAutoFit/>
            </a:bodyPr>
            <a:lstStyle/>
            <a:p>
              <a:pPr algn="ctr" eaLnBrk="0" hangingPunct="0"/>
              <a:r>
                <a:rPr lang="en-US" sz="2000" b="1" i="1" u="sng" dirty="0">
                  <a:solidFill>
                    <a:srgbClr val="FF0000"/>
                  </a:solidFill>
                  <a:latin typeface="Calibri" pitchFamily="34" charset="0"/>
                  <a:cs typeface="Calibri" pitchFamily="34" charset="0"/>
                </a:rPr>
                <a:t>Momentum</a:t>
              </a:r>
            </a:p>
          </p:txBody>
        </p:sp>
        <p:sp>
          <p:nvSpPr>
            <p:cNvPr id="1035" name="Text Box 18"/>
            <p:cNvSpPr txBox="1">
              <a:spLocks noChangeArrowheads="1"/>
            </p:cNvSpPr>
            <p:nvPr/>
          </p:nvSpPr>
          <p:spPr bwMode="auto">
            <a:xfrm>
              <a:off x="3782" y="2306"/>
              <a:ext cx="576" cy="252"/>
            </a:xfrm>
            <a:prstGeom prst="rect">
              <a:avLst/>
            </a:prstGeom>
            <a:noFill/>
            <a:ln w="9525">
              <a:noFill/>
              <a:miter lim="800000"/>
              <a:headEnd/>
              <a:tailEnd/>
            </a:ln>
          </p:spPr>
          <p:txBody>
            <a:bodyPr wrap="none">
              <a:spAutoFit/>
            </a:bodyPr>
            <a:lstStyle/>
            <a:p>
              <a:pPr algn="ctr" eaLnBrk="0" hangingPunct="0"/>
              <a:r>
                <a:rPr lang="en-US" sz="2000" b="1" i="1" u="sng" dirty="0">
                  <a:solidFill>
                    <a:srgbClr val="FF0000"/>
                  </a:solidFill>
                  <a:latin typeface="Calibri" pitchFamily="34" charset="0"/>
                  <a:cs typeface="Calibri" pitchFamily="34" charset="0"/>
                </a:rPr>
                <a:t>Energy</a:t>
              </a:r>
            </a:p>
          </p:txBody>
        </p:sp>
        <p:graphicFrame>
          <p:nvGraphicFramePr>
            <p:cNvPr id="1028" name="Object 4"/>
            <p:cNvGraphicFramePr>
              <a:graphicFrameLocks noChangeAspect="1"/>
            </p:cNvGraphicFramePr>
            <p:nvPr/>
          </p:nvGraphicFramePr>
          <p:xfrm>
            <a:off x="3441" y="1003"/>
            <a:ext cx="1258" cy="503"/>
          </p:xfrm>
          <a:graphic>
            <a:graphicData uri="http://schemas.openxmlformats.org/presentationml/2006/ole">
              <mc:AlternateContent xmlns:mc="http://schemas.openxmlformats.org/markup-compatibility/2006">
                <mc:Choice xmlns:v="urn:schemas-microsoft-com:vml" Requires="v">
                  <p:oleObj spid="_x0000_s3072" name="Equation" r:id="rId8" imgW="1066680" imgH="393480" progId="Equation.3">
                    <p:embed/>
                  </p:oleObj>
                </mc:Choice>
                <mc:Fallback>
                  <p:oleObj name="Equation" r:id="rId8" imgW="106668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1" y="1003"/>
                          <a:ext cx="1258" cy="503"/>
                        </a:xfrm>
                        <a:prstGeom prst="rect">
                          <a:avLst/>
                        </a:prstGeom>
                        <a:solidFill>
                          <a:srgbClr val="FFFF99"/>
                        </a:solidFill>
                        <a:ln w="19050">
                          <a:solidFill>
                            <a:srgbClr val="000000"/>
                          </a:solidFill>
                          <a:miter lim="800000"/>
                          <a:headEnd/>
                          <a:tailEnd/>
                        </a:ln>
                      </p:spPr>
                    </p:pic>
                  </p:oleObj>
                </mc:Fallback>
              </mc:AlternateContent>
            </a:graphicData>
          </a:graphic>
        </p:graphicFrame>
        <p:sp>
          <p:nvSpPr>
            <p:cNvPr id="1036" name="Text Box 20"/>
            <p:cNvSpPr txBox="1">
              <a:spLocks noChangeArrowheads="1"/>
            </p:cNvSpPr>
            <p:nvPr/>
          </p:nvSpPr>
          <p:spPr bwMode="auto">
            <a:xfrm>
              <a:off x="3668" y="722"/>
              <a:ext cx="803" cy="252"/>
            </a:xfrm>
            <a:prstGeom prst="rect">
              <a:avLst/>
            </a:prstGeom>
            <a:noFill/>
            <a:ln w="9525">
              <a:noFill/>
              <a:miter lim="800000"/>
              <a:headEnd/>
              <a:tailEnd/>
            </a:ln>
          </p:spPr>
          <p:txBody>
            <a:bodyPr wrap="none">
              <a:spAutoFit/>
            </a:bodyPr>
            <a:lstStyle/>
            <a:p>
              <a:pPr algn="ctr" eaLnBrk="0" hangingPunct="0"/>
              <a:r>
                <a:rPr lang="en-US" sz="2000" b="1" i="1" u="sng" dirty="0">
                  <a:solidFill>
                    <a:srgbClr val="FF0000"/>
                  </a:solidFill>
                  <a:latin typeface="Calibri" pitchFamily="34" charset="0"/>
                  <a:cs typeface="Calibri" pitchFamily="34" charset="0"/>
                </a:rPr>
                <a:t>Continuity</a:t>
              </a:r>
            </a:p>
          </p:txBody>
        </p:sp>
      </p:grpSp>
      <p:sp>
        <p:nvSpPr>
          <p:cNvPr id="14" name="Rectangle 7"/>
          <p:cNvSpPr>
            <a:spLocks noChangeArrowheads="1"/>
          </p:cNvSpPr>
          <p:nvPr/>
        </p:nvSpPr>
        <p:spPr bwMode="auto">
          <a:xfrm>
            <a:off x="5638800" y="1295400"/>
            <a:ext cx="3886200" cy="1554272"/>
          </a:xfrm>
          <a:prstGeom prst="rect">
            <a:avLst/>
          </a:prstGeom>
          <a:noFill/>
          <a:ln w="28575" algn="ctr">
            <a:noFill/>
            <a:miter lim="800000"/>
            <a:headEnd/>
            <a:tailEnd/>
          </a:ln>
        </p:spPr>
        <p:txBody>
          <a:bodyPr wrap="square">
            <a:spAutoFit/>
          </a:bodyPr>
          <a:lstStyle/>
          <a:p>
            <a:pPr marL="342900" indent="-342900" eaLnBrk="0" hangingPunct="0">
              <a:spcBef>
                <a:spcPct val="50000"/>
              </a:spcBef>
              <a:buClr>
                <a:schemeClr val="tx1">
                  <a:lumMod val="65000"/>
                  <a:lumOff val="3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Upwind</a:t>
            </a:r>
          </a:p>
          <a:p>
            <a:pPr lvl="1" eaLnBrk="0" hangingPunct="0">
              <a:buClr>
                <a:schemeClr val="accent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dirty="0">
                <a:solidFill>
                  <a:srgbClr val="000090"/>
                </a:solidFill>
              </a:rPr>
              <a:t>MUSCL (3rd order)</a:t>
            </a:r>
          </a:p>
          <a:p>
            <a:pPr lvl="1" eaLnBrk="0" hangingPunct="0">
              <a:spcBef>
                <a:spcPct val="50000"/>
              </a:spcBef>
              <a:buClr>
                <a:schemeClr val="accent2"/>
              </a:buClr>
              <a:buFont typeface="Arial" pitchFamily="34" charset="0"/>
              <a:buChar char="•"/>
            </a:pPr>
            <a:r>
              <a:rPr lang="en-US" dirty="0">
                <a:solidFill>
                  <a:srgbClr val="000090"/>
                </a:solidFill>
              </a:rPr>
              <a:t>Van</a:t>
            </a:r>
            <a:r>
              <a:rPr lang="en-US" b="1" dirty="0" smtClean="0">
                <a:solidFill>
                  <a:srgbClr val="000090"/>
                </a:solidFill>
                <a:latin typeface="Helvetica"/>
              </a:rPr>
              <a:t> </a:t>
            </a:r>
            <a:r>
              <a:rPr lang="en-US" dirty="0">
                <a:solidFill>
                  <a:srgbClr val="000090"/>
                </a:solidFill>
              </a:rPr>
              <a:t>Leer</a:t>
            </a:r>
            <a:r>
              <a:rPr lang="en-US" b="1" dirty="0" smtClean="0">
                <a:solidFill>
                  <a:srgbClr val="000090"/>
                </a:solidFill>
                <a:latin typeface="Helvetica"/>
              </a:rPr>
              <a:t> </a:t>
            </a:r>
            <a:r>
              <a:rPr lang="en-US" dirty="0">
                <a:solidFill>
                  <a:srgbClr val="000090"/>
                </a:solidFill>
              </a:rPr>
              <a:t>Harmonic</a:t>
            </a:r>
            <a:r>
              <a:rPr lang="en-US" b="1" dirty="0" smtClean="0">
                <a:solidFill>
                  <a:srgbClr val="000090"/>
                </a:solidFill>
                <a:latin typeface="Helvetica"/>
              </a:rPr>
              <a:t> </a:t>
            </a:r>
            <a:r>
              <a:rPr lang="en-US" dirty="0">
                <a:solidFill>
                  <a:srgbClr val="000090"/>
                </a:solidFill>
              </a:rPr>
              <a:t>Limiter</a:t>
            </a:r>
          </a:p>
          <a:p>
            <a:pPr marL="342900" indent="-342900" eaLnBrk="0" hangingPunct="0">
              <a:spcBef>
                <a:spcPct val="50000"/>
              </a:spcBef>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Viscous:</a:t>
            </a:r>
            <a:r>
              <a:rPr lang="en-US" b="1" dirty="0" smtClean="0">
                <a:solidFill>
                  <a:srgbClr val="000090"/>
                </a:solidFill>
                <a:latin typeface="Helvetica"/>
              </a:rPr>
              <a:t> </a:t>
            </a:r>
            <a:r>
              <a:rPr lang="en-US" sz="2000" b="1" dirty="0">
                <a:solidFill>
                  <a:schemeClr val="tx1">
                    <a:lumMod val="75000"/>
                    <a:lumOff val="25000"/>
                  </a:schemeClr>
                </a:solidFill>
                <a:latin typeface="Calibri" pitchFamily="34" charset="0"/>
                <a:cs typeface="Calibri" pitchFamily="34" charset="0"/>
              </a:rPr>
              <a:t>Centered</a:t>
            </a:r>
          </a:p>
        </p:txBody>
      </p:sp>
      <p:sp>
        <p:nvSpPr>
          <p:cNvPr id="15" name="Text Box 8"/>
          <p:cNvSpPr txBox="1">
            <a:spLocks noChangeArrowheads="1"/>
          </p:cNvSpPr>
          <p:nvPr/>
        </p:nvSpPr>
        <p:spPr bwMode="auto">
          <a:xfrm>
            <a:off x="6019800" y="685800"/>
            <a:ext cx="1797287" cy="400110"/>
          </a:xfrm>
          <a:prstGeom prst="rect">
            <a:avLst/>
          </a:prstGeom>
          <a:solidFill>
            <a:schemeClr val="bg1"/>
          </a:solidFill>
          <a:ln w="25400">
            <a:solidFill>
              <a:schemeClr val="tx1"/>
            </a:solidFill>
            <a:miter lim="800000"/>
            <a:headEnd/>
            <a:tailEnd/>
          </a:ln>
        </p:spPr>
        <p:txBody>
          <a:bodyPr wrap="none">
            <a:spAutoFit/>
          </a:bodyPr>
          <a:lstStyle/>
          <a:p>
            <a:pPr eaLnBrk="0" hangingPunct="0">
              <a:buFont typeface="Wingdings" pitchFamily="2" charset="2"/>
              <a:buNone/>
            </a:pPr>
            <a:r>
              <a:rPr lang="en-US" sz="2000" b="1" i="1" u="sng" dirty="0" smtClean="0">
                <a:solidFill>
                  <a:srgbClr val="FF0000"/>
                </a:solidFill>
                <a:latin typeface="Calibri" pitchFamily="34" charset="0"/>
                <a:cs typeface="Calibri" pitchFamily="34" charset="0"/>
              </a:rPr>
              <a:t>Spatial Scheme</a:t>
            </a:r>
            <a:endParaRPr lang="en-US" sz="2000" b="1" i="1" u="sng" dirty="0">
              <a:solidFill>
                <a:srgbClr val="FF0000"/>
              </a:solidFill>
              <a:latin typeface="Calibri" pitchFamily="34" charset="0"/>
              <a:cs typeface="Calibri" pitchFamily="34" charset="0"/>
            </a:endParaRPr>
          </a:p>
        </p:txBody>
      </p:sp>
      <p:sp>
        <p:nvSpPr>
          <p:cNvPr id="16" name="Text Box 11"/>
          <p:cNvSpPr txBox="1">
            <a:spLocks noChangeArrowheads="1"/>
          </p:cNvSpPr>
          <p:nvPr/>
        </p:nvSpPr>
        <p:spPr bwMode="auto">
          <a:xfrm>
            <a:off x="6096000" y="3124200"/>
            <a:ext cx="2044342" cy="461665"/>
          </a:xfrm>
          <a:prstGeom prst="rect">
            <a:avLst/>
          </a:prstGeom>
          <a:solidFill>
            <a:schemeClr val="bg1"/>
          </a:solidFill>
          <a:ln w="25400">
            <a:solidFill>
              <a:schemeClr val="tx1"/>
            </a:solidFill>
            <a:miter lim="800000"/>
            <a:headEnd/>
            <a:tailEnd/>
          </a:ln>
        </p:spPr>
        <p:txBody>
          <a:bodyPr wrap="none">
            <a:spAutoFit/>
          </a:bodyPr>
          <a:lstStyle/>
          <a:p>
            <a:pPr eaLnBrk="0" hangingPunct="0">
              <a:buFont typeface="Wingdings" pitchFamily="2" charset="2"/>
              <a:buNone/>
            </a:pPr>
            <a:r>
              <a:rPr lang="en-US" sz="2000" b="1" i="1" u="sng" dirty="0" smtClean="0">
                <a:solidFill>
                  <a:srgbClr val="FF0000"/>
                </a:solidFill>
                <a:latin typeface="Calibri" pitchFamily="34" charset="0"/>
                <a:cs typeface="Calibri" pitchFamily="34" charset="0"/>
              </a:rPr>
              <a:t>Time</a:t>
            </a:r>
            <a:r>
              <a:rPr lang="en-US" sz="2400" b="1" i="1" u="sng" dirty="0">
                <a:solidFill>
                  <a:srgbClr val="FF0000"/>
                </a:solidFill>
                <a:latin typeface="Calibri" pitchFamily="34" charset="0"/>
                <a:cs typeface="Calibri" pitchFamily="34" charset="0"/>
              </a:rPr>
              <a:t> </a:t>
            </a:r>
            <a:r>
              <a:rPr lang="en-US" sz="2400" b="1" i="1" u="sng" dirty="0" smtClean="0">
                <a:solidFill>
                  <a:srgbClr val="FF0000"/>
                </a:solidFill>
                <a:latin typeface="Calibri" pitchFamily="34" charset="0"/>
                <a:cs typeface="Calibri" pitchFamily="34" charset="0"/>
              </a:rPr>
              <a:t>I</a:t>
            </a:r>
            <a:r>
              <a:rPr lang="en-US" sz="2000" b="1" i="1" u="sng" dirty="0" smtClean="0">
                <a:solidFill>
                  <a:srgbClr val="FF0000"/>
                </a:solidFill>
                <a:latin typeface="Calibri" pitchFamily="34" charset="0"/>
                <a:cs typeface="Calibri" pitchFamily="34" charset="0"/>
              </a:rPr>
              <a:t>ntegration</a:t>
            </a:r>
            <a:endParaRPr lang="en-US" sz="2000" b="1" i="1" u="sng" dirty="0">
              <a:solidFill>
                <a:srgbClr val="FF0000"/>
              </a:solidFill>
              <a:latin typeface="Calibri" pitchFamily="34" charset="0"/>
              <a:cs typeface="Calibri" pitchFamily="34" charset="0"/>
            </a:endParaRPr>
          </a:p>
        </p:txBody>
      </p:sp>
      <p:sp>
        <p:nvSpPr>
          <p:cNvPr id="21" name="Rectangle 12"/>
          <p:cNvSpPr>
            <a:spLocks noChangeArrowheads="1"/>
          </p:cNvSpPr>
          <p:nvPr/>
        </p:nvSpPr>
        <p:spPr bwMode="auto">
          <a:xfrm>
            <a:off x="5638800" y="3657600"/>
            <a:ext cx="3657600" cy="1538883"/>
          </a:xfrm>
          <a:prstGeom prst="rect">
            <a:avLst/>
          </a:prstGeom>
          <a:noFill/>
          <a:ln w="28575" algn="ctr">
            <a:noFill/>
            <a:miter lim="800000"/>
            <a:headEnd/>
            <a:tailEnd/>
          </a:ln>
        </p:spPr>
        <p:txBody>
          <a:bodyPr wrap="square">
            <a:spAutoFit/>
          </a:bodyPr>
          <a:lstStyle/>
          <a:p>
            <a:pPr marL="342900" indent="-342900" eaLnBrk="0" hangingPunct="0">
              <a:spcBef>
                <a:spcPct val="50000"/>
              </a:spcBef>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Approximately</a:t>
            </a:r>
            <a:r>
              <a:rPr lang="en-US" b="1" dirty="0" smtClean="0">
                <a:solidFill>
                  <a:srgbClr val="000090"/>
                </a:solidFill>
                <a:latin typeface="Helvetica"/>
              </a:rPr>
              <a:t> </a:t>
            </a:r>
            <a:r>
              <a:rPr lang="en-US" sz="2000" b="1" dirty="0">
                <a:solidFill>
                  <a:schemeClr val="tx1">
                    <a:lumMod val="75000"/>
                    <a:lumOff val="25000"/>
                  </a:schemeClr>
                </a:solidFill>
                <a:latin typeface="Calibri" pitchFamily="34" charset="0"/>
                <a:cs typeface="Calibri" pitchFamily="34" charset="0"/>
              </a:rPr>
              <a:t>Factored</a:t>
            </a:r>
            <a:r>
              <a:rPr lang="en-US" b="1" dirty="0">
                <a:solidFill>
                  <a:srgbClr val="000090"/>
                </a:solidFill>
                <a:latin typeface="Helvetica"/>
              </a:rPr>
              <a:t> </a:t>
            </a:r>
            <a:r>
              <a:rPr lang="en-US" sz="2000" b="1" dirty="0">
                <a:solidFill>
                  <a:schemeClr val="tx1">
                    <a:lumMod val="75000"/>
                    <a:lumOff val="25000"/>
                  </a:schemeClr>
                </a:solidFill>
                <a:latin typeface="Calibri" pitchFamily="34" charset="0"/>
                <a:cs typeface="Calibri" pitchFamily="34" charset="0"/>
              </a:rPr>
              <a:t>Implicit</a:t>
            </a:r>
          </a:p>
          <a:p>
            <a:pPr lvl="1" eaLnBrk="0" hangingPunct="0">
              <a:spcBef>
                <a:spcPct val="50000"/>
              </a:spcBef>
              <a:buClr>
                <a:schemeClr val="accent2"/>
              </a:buClr>
              <a:buFont typeface="Arial" pitchFamily="34" charset="0"/>
              <a:buChar char="•"/>
            </a:pPr>
            <a:r>
              <a:rPr lang="en-US" dirty="0">
                <a:solidFill>
                  <a:srgbClr val="000090"/>
                </a:solidFill>
              </a:rPr>
              <a:t>Sub-iteration</a:t>
            </a:r>
            <a:r>
              <a:rPr lang="en-US" b="1" dirty="0">
                <a:solidFill>
                  <a:srgbClr val="000090"/>
                </a:solidFill>
                <a:latin typeface="Helvetica"/>
              </a:rPr>
              <a:t> </a:t>
            </a:r>
            <a:r>
              <a:rPr lang="en-US" dirty="0">
                <a:solidFill>
                  <a:srgbClr val="000090"/>
                </a:solidFill>
              </a:rPr>
              <a:t>strategy</a:t>
            </a:r>
          </a:p>
          <a:p>
            <a:pPr lvl="1" eaLnBrk="0" hangingPunct="0">
              <a:spcBef>
                <a:spcPct val="50000"/>
              </a:spcBef>
              <a:buClr>
                <a:schemeClr val="accent2"/>
              </a:buClr>
              <a:buFont typeface="Arial" pitchFamily="34" charset="0"/>
              <a:buChar char="•"/>
            </a:pPr>
            <a:r>
              <a:rPr lang="en-US" dirty="0">
                <a:solidFill>
                  <a:srgbClr val="000090"/>
                </a:solidFill>
              </a:rPr>
              <a:t>2nd</a:t>
            </a:r>
            <a:r>
              <a:rPr lang="en-US" b="1" dirty="0">
                <a:solidFill>
                  <a:srgbClr val="000090"/>
                </a:solidFill>
                <a:latin typeface="Helvetica"/>
              </a:rPr>
              <a:t> </a:t>
            </a:r>
            <a:r>
              <a:rPr lang="en-US" dirty="0">
                <a:solidFill>
                  <a:srgbClr val="000090"/>
                </a:solidFill>
              </a:rPr>
              <a:t>order</a:t>
            </a:r>
            <a:r>
              <a:rPr lang="en-US" b="1" dirty="0">
                <a:solidFill>
                  <a:srgbClr val="000090"/>
                </a:solidFill>
                <a:latin typeface="Helvetica"/>
              </a:rPr>
              <a:t> </a:t>
            </a:r>
            <a:r>
              <a:rPr lang="en-US" dirty="0">
                <a:solidFill>
                  <a:srgbClr val="000090"/>
                </a:solidFill>
              </a:rPr>
              <a:t>accurate</a:t>
            </a:r>
            <a:r>
              <a:rPr lang="en-US" b="1" dirty="0">
                <a:solidFill>
                  <a:srgbClr val="000090"/>
                </a:solidFill>
                <a:latin typeface="Helvetica"/>
              </a:rPr>
              <a:t> </a:t>
            </a:r>
          </a:p>
        </p:txBody>
      </p:sp>
      <p:sp>
        <p:nvSpPr>
          <p:cNvPr id="22" name="Text Box 8"/>
          <p:cNvSpPr txBox="1">
            <a:spLocks noChangeArrowheads="1"/>
          </p:cNvSpPr>
          <p:nvPr/>
        </p:nvSpPr>
        <p:spPr bwMode="auto">
          <a:xfrm>
            <a:off x="6003747" y="5562600"/>
            <a:ext cx="2073453" cy="400110"/>
          </a:xfrm>
          <a:prstGeom prst="rect">
            <a:avLst/>
          </a:prstGeom>
          <a:solidFill>
            <a:schemeClr val="bg1"/>
          </a:solidFill>
          <a:ln w="25400">
            <a:solidFill>
              <a:schemeClr val="tx1"/>
            </a:solidFill>
            <a:miter lim="800000"/>
            <a:headEnd/>
            <a:tailEnd/>
          </a:ln>
        </p:spPr>
        <p:txBody>
          <a:bodyPr wrap="none">
            <a:spAutoFit/>
          </a:bodyPr>
          <a:lstStyle/>
          <a:p>
            <a:pPr eaLnBrk="0" hangingPunct="0">
              <a:buFont typeface="Wingdings" pitchFamily="2" charset="2"/>
              <a:buNone/>
            </a:pPr>
            <a:r>
              <a:rPr lang="en-US" sz="2000" b="1" i="1" u="sng" dirty="0" smtClean="0">
                <a:solidFill>
                  <a:srgbClr val="FF0000"/>
                </a:solidFill>
                <a:latin typeface="Calibri" pitchFamily="34" charset="0"/>
                <a:cs typeface="Calibri" pitchFamily="34" charset="0"/>
              </a:rPr>
              <a:t>Turbulence model</a:t>
            </a:r>
            <a:endParaRPr lang="en-US" sz="2000" b="1" i="1" u="sng" dirty="0">
              <a:solidFill>
                <a:srgbClr val="FF0000"/>
              </a:solidFill>
              <a:latin typeface="Calibri" pitchFamily="34" charset="0"/>
              <a:cs typeface="Calibri" pitchFamily="34" charset="0"/>
            </a:endParaRPr>
          </a:p>
        </p:txBody>
      </p:sp>
      <p:sp>
        <p:nvSpPr>
          <p:cNvPr id="17" name="Rectangle 12"/>
          <p:cNvSpPr>
            <a:spLocks noChangeArrowheads="1"/>
          </p:cNvSpPr>
          <p:nvPr/>
        </p:nvSpPr>
        <p:spPr bwMode="auto">
          <a:xfrm>
            <a:off x="5638800" y="6096000"/>
            <a:ext cx="2225557" cy="400110"/>
          </a:xfrm>
          <a:prstGeom prst="rect">
            <a:avLst/>
          </a:prstGeom>
          <a:noFill/>
          <a:ln w="28575" algn="ctr">
            <a:noFill/>
            <a:miter lim="800000"/>
            <a:headEnd/>
            <a:tailEnd/>
          </a:ln>
        </p:spPr>
        <p:txBody>
          <a:bodyPr wrap="square">
            <a:spAutoFit/>
          </a:bodyPr>
          <a:lstStyle/>
          <a:p>
            <a:pPr marL="342900" indent="-342900" eaLnBrk="0" hangingPunct="0">
              <a:spcBef>
                <a:spcPct val="50000"/>
              </a:spcBef>
              <a:buClr>
                <a:schemeClr val="tx1">
                  <a:lumMod val="75000"/>
                  <a:lumOff val="25000"/>
                </a:schemeClr>
              </a:buClr>
              <a:buFont typeface="Wingdings" pitchFamily="2" charset="2"/>
              <a:buChar char="§"/>
            </a:pPr>
            <a:r>
              <a:rPr lang="en-US" sz="2000" b="1" dirty="0" smtClean="0">
                <a:solidFill>
                  <a:schemeClr val="tx1">
                    <a:lumMod val="75000"/>
                    <a:lumOff val="25000"/>
                  </a:schemeClr>
                </a:solidFill>
                <a:latin typeface="Calibri" pitchFamily="34" charset="0"/>
                <a:cs typeface="Calibri" pitchFamily="34" charset="0"/>
              </a:rPr>
              <a:t>Implicit LES</a:t>
            </a:r>
            <a:endParaRPr lang="en-US" sz="2000" b="1" dirty="0">
              <a:solidFill>
                <a:schemeClr val="tx1">
                  <a:lumMod val="75000"/>
                  <a:lumOff val="25000"/>
                </a:schemeClr>
              </a:solidFill>
              <a:latin typeface="Calibri" pitchFamily="34" charset="0"/>
              <a:cs typeface="Calibri" pitchFamily="34" charset="0"/>
            </a:endParaRPr>
          </a:p>
        </p:txBody>
      </p:sp>
    </p:spTree>
    <p:extLst>
      <p:ext uri="{BB962C8B-B14F-4D97-AF65-F5344CB8AC3E}">
        <p14:creationId xmlns:p14="http://schemas.microsoft.com/office/powerpoint/2010/main" val="2335109245"/>
      </p:ext>
    </p:extLst>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21" grpId="0"/>
      <p:bldP spid="22" grpId="0" animBg="1"/>
      <p:bldP spid="17"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alibri"/>
        <a:ea typeface="DejaVu Sans"/>
        <a:cs typeface="DejaVu Sans"/>
      </a:majorFont>
      <a:minorFont>
        <a:latin typeface="Calibri"/>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Calibri" charset="0"/>
          </a:defRPr>
        </a:defPPr>
      </a:lstStyle>
    </a:spDef>
    <a:lnDef>
      <a:spPr bwMode="auto">
        <a:ln>
          <a:headEnd type="none" w="med" len="med"/>
          <a:tailEnd type="none" w="med" len="med"/>
        </a:ln>
      </a:spPr>
      <a:bodyPr/>
      <a:lstStyle/>
      <a:style>
        <a:lnRef idx="3">
          <a:schemeClr val="accent2"/>
        </a:lnRef>
        <a:fillRef idx="0">
          <a:schemeClr val="accent2"/>
        </a:fillRef>
        <a:effectRef idx="2">
          <a:schemeClr val="accent2"/>
        </a:effectRef>
        <a:fontRef idx="minor">
          <a:schemeClr val="tx1"/>
        </a:fontRef>
      </a:style>
    </a:lnDef>
    <a:txDef>
      <a:spPr>
        <a:noFill/>
      </a:spPr>
      <a:bodyPr wrap="none" rtlCol="0">
        <a:spAutoFit/>
      </a:bodyPr>
      <a:lstStyle>
        <a:defPPr>
          <a:defRPr dirty="0" err="1" smtClean="0">
            <a:solidFill>
              <a:srgbClr val="C00000"/>
            </a:solidFill>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43901</TotalTime>
  <Words>584</Words>
  <Application>Microsoft Office PowerPoint</Application>
  <PresentationFormat>On-screen Show (4:3)</PresentationFormat>
  <Paragraphs>97</Paragraphs>
  <Slides>9</Slides>
  <Notes>8</Notes>
  <HiddenSlides>4</HiddenSlides>
  <MMClips>7</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7" baseType="lpstr">
      <vt:lpstr>Arial</vt:lpstr>
      <vt:lpstr>Calibri</vt:lpstr>
      <vt:lpstr>DejaVu Sans</vt:lpstr>
      <vt:lpstr>Helvetica</vt:lpstr>
      <vt:lpstr>Times New Roman</vt:lpstr>
      <vt:lpstr>Wingdings</vt:lpstr>
      <vt:lpstr>Blank Presentation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dc:creator>
  <cp:lastModifiedBy>speth.5</cp:lastModifiedBy>
  <cp:revision>589</cp:revision>
  <cp:lastPrinted>2014-06-16T20:32:12Z</cp:lastPrinted>
  <dcterms:created xsi:type="dcterms:W3CDTF">2012-10-26T02:42:58Z</dcterms:created>
  <dcterms:modified xsi:type="dcterms:W3CDTF">2014-12-29T16:36:28Z</dcterms:modified>
</cp:coreProperties>
</file>